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of the workshop: one practical, repeatable workflow for coding with AI agents. Everything here is calibrated to Anthropic’s current guidance for modern coding models (prompting guides on platform.claude.com, the Claude Code best-practices docs, and the claude.dev playbooks from September–October 2026). The workflow is tool-agnostic: the same base works for Claude Code and Copilot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habits apply to current frontier coding models in general, not to one model. Effort is the main control: start at medium, set it explicitly, and step up only where your own evals show a gain (in Anthropic’s testing Opus 5.5 at medium matched Opus 5 at high). Current models handle long multi-step work for hours when they know what “done” looks like. Context windows are 500K to 1M tokens depending on the model, and thinking is built in, so “think carefully” lines add latency without improving quality. Models also verify and self-correct on their own, so explicit “double-check” or “use a subagent to verify” instructions cause over-verification and should be removed.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things Anthropic’s Opus 5.5 playbook says to try first. One: give the whole task in one message, name the finish line, say when it should stop and ask, then let it work. Opus 5.5 keeps going on long multi-part work better than Opus 5. Two: delete “think carefully / step by step” lines from prompts and saved instructions; to change how much it thinks, change effort. For a quick answer say “Answer directly.” Three: when a long run ends, read what it needs from you first (open decisions, approvals), then the rest. You can fix the summary format in CLAUDE.md. Lesson from our sessions: design answers for a 10-second read. Give every question, option and open point a short ID (Q1, OP2) so the human answers “OP2 yes, Q3 no” instead of quoting text; separate “needs your decision” from “for your information”; report progress as a percentage of the agreed plan, not as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workflow on one loop. Each key press reveals the next step: its circle on the ring and its line on the right, steps 1 to 6 in orange (set up, plan, build) and 7 to 10 in blue (verify, learn, scale). The last press shows the centre label. Order calibrated to Anthropic’s guidance: set up the context first (CLAUDE.md / AGENTS.md, skills, MCP, connectors), then spec, then build and verify, then learn and package. The loop closes because what you learn in step 8 goes back into the context files and skills of step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Anthropic’s rule for CLAUDE.md: keep it short and human-readable, because it loads every session and a bloated file makes Claude ignore the rules that matter. Start with /init, then prune. For every line ask whether removing it would cause Claude to make a mistake; if not, cut it or turn it into a hook. Include commands it can’t guess, style rules that differ from defaults, test instructions, repo etiquette, architecture decisions and gotchas. Exclude what Claude can read from the code, standard conventions, detailed API docs (link them with @path imports), frequently changing info and self-evident advice. Use emphasis like IMPORTANT on one line only. /doctor proposes cuts for a checked-in CLAUDE.md. Nested per-module files help in monorepos. For Opus 5.5 also remove “think carefully”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Opus 5.5 keeps you posted while it works, and on long tasks it sometimes stops to report: a summary that names the next step without taking it, an offer to continue, or a list of non-blocking choices. Anthropic’s fix is a short rule in CLAUDE.md that names which stops you want and which you don’t. Adapt the wording to your project. Because the rule means fewer stops, keep your own checks before anything risky, and keep permission prompts on for destructive commands. For pair programming you may want the opposite: a one-line plan before starting and a short recap at the end. The last lines fix the report format: decisions first with short IDs, then FYI, progress as a percentage of the plan, and every copy-paste command alone in a code block. Lessons from our sessions for unattended runs: a permission prompt silently blocks an agent for as long as nobody answers, so give unattended reviewers read-only tools. Every production write, deploy and push needs an explicit yes, every time; one approval does not cover the next. Personal permissions go in local, uncommitted settings, never in shared config. Deletion is three steps: list, independent check, delete. A manual change on a live system must also go into the source of truth, or the next deploy reverts it. Notify the human’s phone only after a real absence.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Anthropic’s core constraint: the context window fills fast and performance degrades as it fills. Each extension type costs context differently. CLAUDE.md loads every session, so keep it to what always applies. Skills load on demand, which is where domain knowledge and repeatable workflows belong. Hooks are deterministic: use them for anything that must happen every time with zero exceptions, such as lint after each edit or blocking writes to migrations. Subagents run in their own context and report back summaries. MCP servers add tool definitions to the context, so enable per project, not globally. CLI tools such as gh are the most context-efficient way to reach external services. For typed languages, install a code-intelligence plugin. Plugins and mods run with Claude Code’s access on your machine: read the repo first and install only from publishers you trust. Examples from your stack: superpowers, Serena.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the tools in the order the work flows: the Jira ticket becomes a spec, the spec becomes a branch (a git worktree when agents run in parallel), the branch becomes a PR with an AI review, and the PR links back to the ticket. Anthropic recommends CLI tools such as gh as the most context-efficient way to reach external services; use MCP servers (Jira/Atlassian, Figma, databases) where there is no good CLI. Decide up front what the agent may do alone (read, comment, draft PRs) and what a person approves (merge, ticket status, anything destructive). Use least-privilege tokens. Opus 5.5 resists prompt injection from tool results better than earlier models, but ticket and web content is still untrusted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Anthropic’s recommended flow is explore, plan, implement, commit. Explore and plan in plan mode, which reads files and answers questions without making changes; Ctrl+G opens the plan in your editor so you can trim it before Claude proceeds. For larger features, start with a minimal prompt and ask Claude to interview you with the AskUserQuestion tool about implementation, edge cases and trade-offs, then write a complete SPEC.md. Then start a fresh session to execute it. The most useful specs are self-contained: they name the files and interfaces, state what is out of scope, and end with an end-to-end verification step. Add the Opus 5.5 finish line (“Done means…”) and when to stop and ask. Planning adds overhead: if you can describe the diff in one sentence, skip it. Keep your existing hints: let the agent assess repo scope first, one spec per product area, split cross-repo specs explicitly, trim over-engineered plans, review the spec in a fresh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Subagents: Opus 5 delegates to subagents more readily than earlier models. Delegation pays off on large, genuinely independent work (a wide audit, a migration across services) and multiplies cost on small tasks. Tell it to use one subagent if one is enough and never to use subagents just to double-check itself; hard caps are CLAUDE_CODE_MAX_SUBAGENT_SPAWN_DEPTH and CLAUDE_CODE_MAX_CONCURRENT_SUBAGENTS. The Opus 5.5 playbook pattern: give each service its own subagent, check each one’s evidence before accepting it, finish with one table. Advisor: /advisor (or the advisorModel setting, or claude --advisor) lets the main model consult a stronger model at decision points: before committing to an approach, on a recurring error, before declaring done. Common pairings: Sonnet main + Opus advisor for everyday work; Opus + Opus (or Fable, with access) for high-stakes changes. It is experimental and Anthropic-API only (not Bedrock or Vertex). Related: opusplan uses Opus in plan mode and Sonnet for execution. Sessions: writer and reviewer in separate contexts; worktrees keep parallel agents from colliding. Lessons from our sessions. Parallel by default: after the spec, split the work and start independent tasks (and ones with small merge conflicts) at the same time; small tasks stay in the main agent. Observer agent: a second agent that only watches the main one catches what tests are not built to catch: silent product decisions, a script reporting success when its query failed, permissions leaking into shared config, only part of the input processed, work started before an open question was answered, manual changes on a live system that never reached the source of truth. Rule: a behavior change nobody asked for is a question, not a decision. A second agent is cheap compared with the bugs it catches. Model by task: strongest model for hard code, refactoring and review; a cheaper one for tests, scripts and mechanical work; a reviewer from another provider finds different defects.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Effort is the main control for how much Opus 5.5 thinks, because thinking is always on. Start at medium (the Opus 5.5 default; Opus 5 defaults to high), set it explicitly, and test several levels on your own tasks rather than carrying over your Opus 5 setting. Level names don’t mean the same amount of thinking across models: at medium Opus 5.5 matches or beats Opus 5 at high, and on several coding evaluations low comes close at much lower cost. At the same named level Opus 5.5 thinks more per turn than Opus 5, especially at xhigh and max, so reserve those for work where you measured a gain. To get less thinking, lower effort rather than adding prompt instructions. Code review accuracy holds at low effort, so a fast low-effort pass plus a deeper pass later is a good pattern. For API integrations, thinking counts toward max_tokens; 128,000 has worked well for long agentic coding turns. The high and low rows in the table are our suggested usage; the medium default and the xhigh/max guidance are Anthropic’s. Lesson from our sessions: pick the model by task. Strongest model for hard code, refactoring and review; a cheaper one for running tests, scripts and mechanical work; not the smallest model for timing-sensitive checks (it reported failures that were not real). The human sets model and effort up front, and the agent keeps them for the whole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 calls this the most important practice: give Claude something that returns pass or fail, such as tests, a build, a linter or a screenshot to compare, and have it show the evidence (test output, the command and its result) instead of saying it is done. Boris Cherny estimates it makes the result two to three times better. Ways to gate “done”: ask in the prompt; set a /goal condition that a separate evaluator re-checks after every turn; or a Stop hook that blocks the turn from ending until the check passes. Write tests first and confirm they fail; the agent must not change tests to make them pass without approval. For long runs keep the task list in TASKS.md, which survives compaction and shows progress at a glance. Hooks are deterministic, unlike CLAUDE.md. If you corrected Claude twice on the same issue, /clear and start again with a better prompt. You can add to a running task by typing while it works. Use git worktrees for parallel agents. Lessons from our sessions. Green does not mean verified: check how many tests were skipped and why; exit code 0 is not proof, and an empty result first means “check the command didn’t fail”; test fakes only replay your assumptions, so run one check against the real dependency; never conclude something “does not exist” without checking; try every visible change in the running app and give the human a list of use cases to test by hand in parallel. A TODO needs evidence (a concrete input, a failing test or an observed failure) and one clear reason to wait; in our sample only about 30% of deferred TODOs were really needed and about half could have been done at once. With many agents in parallel, each runs lint, type check and the tests of the files it touched; the full suite runs once per merged batch and always before a push. Time box: finish all work that fits, about 30% over is fine. Context is a budget: stop long-running subagents at a clean boundary and start a fresh one with a short prompt; hand over a full main session with a prompt that points to the docs instead of copying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Anthropic’s Claude Code team reviews code at agent volume: merged PRs more than doubled from June to September while the share that had to be reverted fell by more than 40%. They didn’t remove review; they moved most reading to machines and made mistakes fast to undo. Layers: 1) before the PR, Claude runs tests, build and lint and a second agent reviews the diff in a fresh context (/code-review, /security-review locally); 2) required CI, where our architecture fitness tests (e.g. ArchUnit) belong; 3) AI review on every PR, with findings verified by other agents and every thread answered; 4) a separate security review that can block; 5) human approval scaled by risk; 6) merge queue, feature flags, staged release, fast rollback. Each layer misses some problems; few get through all of them. Practical extras: a short REVIEW.md written by code owners, a PR template with Testing, Risk and How to revert, and a cap of about three review rounds, re-reviewing only the new diff after that. When asking Claude to review, ask it to report everything it would block the merge for, with file, line and how to show it fails; avoid “only high severity”, which it follows literally. Lessons from our sessions: check every review finding against the real code before fixing it, and report the rejected ones too, because reviews produce plausible but wrong findings. A second review from a model of another provider finds different defects than two reviews from the same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Anthropic’s Claude Code team scales human approval by risk. Low risk (docs, copy, internal features, additive changes behind a flag): no human approval once automated and security review are green, and only for trusted authors. Medium (ordinary product changes and sensitive areas): one person. High (the riskiest code plus a few paths that always need two people): two. A classifier reads the change and sets the tier; the author doesn’t. CODEOWNERS and branch protection keep auth, billing, CI/release workflows and installers behind a person. On an agent-written PR the person directing the agent counts as a required reviewer. A bot’s approval never fills a human slot, and approvals are dismissed when new commits land. Humans stay responsible for: whether to build it at all, risky code, architecture that sets a pattern, reading the evidence, and owning the outcome. Start strict and loosen with evidence; track reverts and incidents as the guardrail.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self-learning loop. After each session, a short retro: what did I correct more than once? Don’t fix it in the next prompt; fix it at the source so it never repeats. Pick the right home: CLAUDE.md for rules that always apply, a skill for knowledge or workflows needed only sometimes, a hook when it must happen every time with no exceptions, a lint rule when a tool can enforce it, REVIEW.md when the reviewer keeps missing or over-flagging something. Anthropic says to treat CLAUDE.md like code: review it when things go wrong, prune it regularly, and test changes by watching whether Claude’s behavior actually shifts; /doctor proposes cuts for content Claude can derive from the codebase. The Claude Code team turns past incidents and reverts into an eval set and re-scores the reviewer whenever its prompt, tools or model change. When a review misses something, they ask what the model didn’t have in front of it and add that to CLAUDE.md, a skill or a check. Lessons from our sessions: write a rule when a mistake cost a work cycle, when a fact proved an assumption wrong and will still be true next month, or when the human had to ask for the same thing twice. One topic per short note, in the form trap, why, how to apply. Team rules go in the repository, personal preferences in personal memory. Never store session summaries or restatements of the code; old scratch notes are not a source of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team knows what works, package it. A Claude Code plugin bundles skills, hooks, subagents, slash commands and MCP servers into one installable unit; mods (hooks written in JavaScript or TypeScript that can change behavior and draw UI) ship inside plugins too. A marketplace can be as simple as a git repo with a .claude-plugin/marketplace.json; the team adds it with /plugin marketplace add org/repo and installs with /plugin install name@marketplace. Decide what stays repo-local (CLAUDE.md, project skills) and what becomes company-wide (stack conventions, review rules, deploy flows). Give each plugin an owner and a version, run claude plugin validate and claude plugin test before publishing, and test skills with evals (claude plugin eval). Plugins and mods run with Claude Code’s access on the developer’s machine, so review them like any package dependency.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members without Claude Code seats use Copilot, so the shared knowledge lives in AGENTS.md. Claude Code reads AGENTS.md (its AGENTS.md support is built as one of its own mods), and CLAUDE.md can import it with @AGENTS.md and add only Claude-specific lines such as the stop rule. Point Copilot’s instructions file at the same content so both tools follow the same rules. In monorepos, add a short AGENTS.md per package or module. The method is the same for both tools: spec with a finish line, tests first, layered review, a human owns the merge. Claude Code adds the advisor, subagents with caps, deterministic hooks, /goal, and plugins and mods; show the Copilot equivalents your team uses where they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one-page summary to keep, combining Anthropic’s checklist with the lessons from our sessions. Ask: the task says what done looks like, no “think hard” lines, model and effort set up front and kept for the session. Long runs: CLAUDE.md says when to stop and when to keep going; before you leave an agent alone, think through its context budget and its permissions; independent tasks run in parallel, with lint and touched tests per change and the full suite once per batch and before every push. Check: Claude has a check it can run and shows the evidence; an observer agent watches the main one; green is not verified until skipped tests, exit codes and one real dependency are checked. Team: every repeated request becomes a written rule; no TODO without evidence and a reason to wait; AGENTS.md keeps Claude Code and Copilot users on the same rules. Five to start with tomorrow: an observer agent; no TODO without evidence and finish what fits the time box; parallel work by default with batched full test runs; plan context and permissions before leaving an agent alone; turn every repeated request into a written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three ideas that run through the whole workflow: give the agent the whole task with a clear finish line, give it a check it can run so it can verify itself, and keep a person accountable for everything that ships. Then open for questions, and point to the next hands-on session: run one real backlog task through all ten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Slide-background-1-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4171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F2EFE8"/>
                </a:solidFill>
                <a:latin typeface="Space Grotesk" pitchFamily="34" charset="0"/>
                <a:ea typeface="Space Grotesk" pitchFamily="34" charset="-122"/>
                <a:cs typeface="Space Grotes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F2EFE8"/>
                </a:solidFill>
                <a:latin typeface="DM Sans" pitchFamily="34" charset="0"/>
                <a:ea typeface="DM Sans" pitchFamily="34" charset="-122"/>
                <a:cs typeface="DM Sans" pitchFamily="34" charset="-120"/>
              </a:defRPr>
            </a:lvl1pPr>
          </a:lstStyle>
          <a:p>
            <a:pPr algn="l" indent="0" marL="0">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background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F2EFE8"/>
                </a:solidFill>
                <a:latin typeface="Space Grotesk" pitchFamily="34" charset="0"/>
                <a:ea typeface="Space Grotesk" pitchFamily="34" charset="-122"/>
                <a:cs typeface="Space Grotes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F2EFE8"/>
                </a:solidFill>
                <a:latin typeface="DM Sans" pitchFamily="34" charset="0"/>
                <a:ea typeface="DM Sans" pitchFamily="34" charset="-122"/>
                <a:cs typeface="DM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171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F2EFE8"/>
                </a:solidFill>
                <a:latin typeface="Space Grotesk" pitchFamily="34" charset="0"/>
                <a:ea typeface="Space Grotesk" pitchFamily="34" charset="-122"/>
                <a:cs typeface="Space Grotes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F2EFE8"/>
                </a:solidFill>
                <a:latin typeface="DM Sans" pitchFamily="34" charset="0"/>
                <a:ea typeface="DM Sans" pitchFamily="34" charset="-122"/>
                <a:cs typeface="DM Sans"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2.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2.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2.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2.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slideLayout" Target="../slideLayouts/slideLayout2.xml"/><Relationship Id="rId1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AI WORKSHOP · 2026</a:t>
            </a:r>
            <a:endParaRPr lang="en-US" sz="1200" dirty="0"/>
          </a:p>
        </p:txBody>
      </p:sp>
      <p:sp>
        <p:nvSpPr>
          <p:cNvPr id="3" name="Text 1"/>
          <p:cNvSpPr/>
          <p:nvPr>
            <p:ph type="title"/>
          </p:nvPr>
        </p:nvSpPr>
        <p:spPr>
          <a:xfrm>
            <a:off x="812800" y="122932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2EFE8"/>
                </a:solidFill>
                <a:latin typeface="Space Grotesk" pitchFamily="34" charset="0"/>
                <a:ea typeface="Space Grotesk" pitchFamily="34" charset="-122"/>
                <a:cs typeface="Space Grotesk" pitchFamily="34" charset="-120"/>
              </a:rPr>
              <a:t>Coding with AI Agents</a:t>
            </a:r>
            <a:endParaRPr lang="en-US" sz="6000" dirty="0"/>
          </a:p>
        </p:txBody>
      </p:sp>
      <p:sp>
        <p:nvSpPr>
          <p:cNvPr id="4" name="Text 2"/>
          <p:cNvSpPr/>
          <p:nvPr/>
        </p:nvSpPr>
        <p:spPr>
          <a:xfrm>
            <a:off x="812800" y="2232620"/>
            <a:ext cx="8502650" cy="388590"/>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A7B0BB"/>
                </a:solidFill>
                <a:latin typeface="DM Sans" pitchFamily="34" charset="0"/>
                <a:ea typeface="DM Sans" pitchFamily="34" charset="-122"/>
                <a:cs typeface="DM Sans" pitchFamily="34" charset="-120"/>
              </a:rPr>
              <a:t>One workflow for Claude Code and Copilot</a:t>
            </a:r>
            <a:endParaRPr lang="en-US" sz="2200" dirty="0"/>
          </a:p>
        </p:txBody>
      </p:sp>
      <p:pic>
        <p:nvPicPr>
          <p:cNvPr id="5" name="Image 0" descr="web embed">    </p:cNvPr>
          <p:cNvPicPr>
            <a:picLocks noChangeAspect="1"/>
          </p:cNvPicPr>
          <p:nvPr/>
        </p:nvPicPr>
        <p:blipFill>
          <a:blip r:embed="rId1"/>
          <a:srcRect l="0" r="0" t="0" b="0"/>
          <a:stretch/>
        </p:blipFill>
        <p:spPr>
          <a:xfrm>
            <a:off x="812800" y="4191000"/>
            <a:ext cx="10566400" cy="1397000"/>
          </a:xfrm>
          <a:prstGeom prst="rect">
            <a:avLst/>
          </a:prstGeom>
        </p:spPr>
      </p:pic>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Ivan Dachev ·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WHAT CHANGED</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New models: less prompting, not more</a:t>
            </a:r>
            <a:endParaRPr lang="en-US" sz="3600" dirty="0"/>
          </a:p>
        </p:txBody>
      </p:sp>
      <p:sp>
        <p:nvSpPr>
          <p:cNvPr id="4" name="Shape 2"/>
          <p:cNvSpPr/>
          <p:nvPr/>
        </p:nvSpPr>
        <p:spPr>
          <a:xfrm>
            <a:off x="815975" y="2098675"/>
            <a:ext cx="3378200" cy="2279650"/>
          </a:xfrm>
          <a:prstGeom prst="roundRect">
            <a:avLst>
              <a:gd name="adj" fmla="val 6546"/>
            </a:avLst>
          </a:prstGeom>
          <a:solidFill>
            <a:srgbClr val="FBFAF6"/>
          </a:solidFill>
          <a:ln w="6350">
            <a:solidFill>
              <a:srgbClr val="DDD7CB"/>
            </a:solidFill>
            <a:prstDash val="solid"/>
          </a:ln>
        </p:spPr>
      </p:sp>
      <p:sp>
        <p:nvSpPr>
          <p:cNvPr id="5" name="Text 3"/>
          <p:cNvSpPr/>
          <p:nvPr/>
        </p:nvSpPr>
        <p:spPr>
          <a:xfrm>
            <a:off x="1073150" y="2355850"/>
            <a:ext cx="2949766" cy="584200"/>
          </a:xfrm>
          <a:prstGeom prst="rect">
            <a:avLst/>
          </a:prstGeom>
          <a:noFill/>
          <a:ln/>
        </p:spPr>
        <p:txBody>
          <a:bodyPr wrap="none" lIns="0" tIns="0" rIns="0" bIns="0" rtlCol="0" anchor="t">
            <a:normAutofit/>
          </a:bodyPr>
          <a:lstStyle/>
          <a:p>
            <a:pPr algn="l" indent="0" marL="0">
              <a:lnSpc>
                <a:spcPts val="4400"/>
              </a:lnSpc>
              <a:buNone/>
            </a:pPr>
            <a:r>
              <a:rPr lang="en-US" sz="4000" b="1" dirty="0">
                <a:solidFill>
                  <a:srgbClr val="B6531A"/>
                </a:solidFill>
                <a:latin typeface="Space Grotesk" pitchFamily="34" charset="0"/>
                <a:ea typeface="Space Grotesk" pitchFamily="34" charset="-122"/>
                <a:cs typeface="Space Grotesk" pitchFamily="34" charset="-120"/>
              </a:rPr>
              <a:t>medium</a:t>
            </a:r>
            <a:endParaRPr lang="en-US" sz="4000" dirty="0"/>
          </a:p>
        </p:txBody>
      </p:sp>
      <p:sp>
        <p:nvSpPr>
          <p:cNvPr id="6" name="Text 4"/>
          <p:cNvSpPr/>
          <p:nvPr/>
        </p:nvSpPr>
        <p:spPr>
          <a:xfrm>
            <a:off x="1073150" y="3016250"/>
            <a:ext cx="2949766"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Start at medium effort. Go higher only with a measured gain</a:t>
            </a:r>
            <a:endParaRPr lang="en-US" sz="1600" dirty="0"/>
          </a:p>
        </p:txBody>
      </p:sp>
      <p:sp>
        <p:nvSpPr>
          <p:cNvPr id="7" name="Shape 5"/>
          <p:cNvSpPr/>
          <p:nvPr/>
        </p:nvSpPr>
        <p:spPr>
          <a:xfrm>
            <a:off x="4403725" y="2098675"/>
            <a:ext cx="3378200" cy="2279650"/>
          </a:xfrm>
          <a:prstGeom prst="roundRect">
            <a:avLst>
              <a:gd name="adj" fmla="val 6546"/>
            </a:avLst>
          </a:prstGeom>
          <a:solidFill>
            <a:srgbClr val="FBFAF6"/>
          </a:solidFill>
          <a:ln w="6350">
            <a:solidFill>
              <a:srgbClr val="DDD7CB"/>
            </a:solidFill>
            <a:prstDash val="solid"/>
          </a:ln>
        </p:spPr>
      </p:sp>
      <p:sp>
        <p:nvSpPr>
          <p:cNvPr id="8" name="Text 6"/>
          <p:cNvSpPr/>
          <p:nvPr/>
        </p:nvSpPr>
        <p:spPr>
          <a:xfrm>
            <a:off x="4660900" y="2355850"/>
            <a:ext cx="2949766" cy="584200"/>
          </a:xfrm>
          <a:prstGeom prst="rect">
            <a:avLst/>
          </a:prstGeom>
          <a:noFill/>
          <a:ln/>
        </p:spPr>
        <p:txBody>
          <a:bodyPr wrap="none" lIns="0" tIns="0" rIns="0" bIns="0" rtlCol="0" anchor="t">
            <a:normAutofit/>
          </a:bodyPr>
          <a:lstStyle/>
          <a:p>
            <a:pPr algn="l" indent="0" marL="0">
              <a:lnSpc>
                <a:spcPts val="4400"/>
              </a:lnSpc>
              <a:buNone/>
            </a:pPr>
            <a:r>
              <a:rPr lang="en-US" sz="4000" b="1" dirty="0">
                <a:solidFill>
                  <a:srgbClr val="B6531A"/>
                </a:solidFill>
                <a:latin typeface="Space Grotesk" pitchFamily="34" charset="0"/>
                <a:ea typeface="Space Grotesk" pitchFamily="34" charset="-122"/>
                <a:cs typeface="Space Grotesk" pitchFamily="34" charset="-120"/>
              </a:rPr>
              <a:t>hours</a:t>
            </a:r>
            <a:endParaRPr lang="en-US" sz="4000" dirty="0"/>
          </a:p>
        </p:txBody>
      </p:sp>
      <p:sp>
        <p:nvSpPr>
          <p:cNvPr id="9" name="Text 7"/>
          <p:cNvSpPr/>
          <p:nvPr/>
        </p:nvSpPr>
        <p:spPr>
          <a:xfrm>
            <a:off x="4660900" y="3016250"/>
            <a:ext cx="2949766"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Long autonomous runs, given a clear finish line</a:t>
            </a:r>
            <a:endParaRPr lang="en-US" sz="1600" dirty="0"/>
          </a:p>
        </p:txBody>
      </p:sp>
      <p:sp>
        <p:nvSpPr>
          <p:cNvPr id="10" name="Shape 8"/>
          <p:cNvSpPr/>
          <p:nvPr/>
        </p:nvSpPr>
        <p:spPr>
          <a:xfrm>
            <a:off x="7991475" y="2098675"/>
            <a:ext cx="3378200" cy="2279650"/>
          </a:xfrm>
          <a:prstGeom prst="roundRect">
            <a:avLst>
              <a:gd name="adj" fmla="val 6546"/>
            </a:avLst>
          </a:prstGeom>
          <a:solidFill>
            <a:srgbClr val="FBFAF6"/>
          </a:solidFill>
          <a:ln w="6350">
            <a:solidFill>
              <a:srgbClr val="DDD7CB"/>
            </a:solidFill>
            <a:prstDash val="solid"/>
          </a:ln>
        </p:spPr>
      </p:sp>
      <p:sp>
        <p:nvSpPr>
          <p:cNvPr id="11" name="Text 9"/>
          <p:cNvSpPr/>
          <p:nvPr/>
        </p:nvSpPr>
        <p:spPr>
          <a:xfrm>
            <a:off x="8248650" y="2355850"/>
            <a:ext cx="2949766" cy="584200"/>
          </a:xfrm>
          <a:prstGeom prst="rect">
            <a:avLst/>
          </a:prstGeom>
          <a:noFill/>
          <a:ln/>
        </p:spPr>
        <p:txBody>
          <a:bodyPr wrap="none" lIns="0" tIns="0" rIns="0" bIns="0" rtlCol="0" anchor="t">
            <a:normAutofit/>
          </a:bodyPr>
          <a:lstStyle/>
          <a:p>
            <a:pPr algn="l" indent="0" marL="0">
              <a:lnSpc>
                <a:spcPts val="4400"/>
              </a:lnSpc>
              <a:buNone/>
            </a:pPr>
            <a:r>
              <a:rPr lang="en-US" sz="4000" b="1" dirty="0">
                <a:solidFill>
                  <a:srgbClr val="B6531A"/>
                </a:solidFill>
                <a:latin typeface="Space Grotesk" pitchFamily="34" charset="0"/>
                <a:ea typeface="Space Grotesk" pitchFamily="34" charset="-122"/>
                <a:cs typeface="Space Grotesk" pitchFamily="34" charset="-120"/>
              </a:rPr>
              <a:t>500K / 1M</a:t>
            </a:r>
            <a:endParaRPr lang="en-US" sz="4000" dirty="0"/>
          </a:p>
        </p:txBody>
      </p:sp>
      <p:sp>
        <p:nvSpPr>
          <p:cNvPr id="12" name="Text 10"/>
          <p:cNvSpPr/>
          <p:nvPr/>
        </p:nvSpPr>
        <p:spPr>
          <a:xfrm>
            <a:off x="8248650" y="3016250"/>
            <a:ext cx="2949766"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Max context, depending on the model. Thinking built in</a:t>
            </a:r>
            <a:endParaRPr lang="en-US" sz="1600" dirty="0"/>
          </a:p>
        </p:txBody>
      </p:sp>
      <p:sp>
        <p:nvSpPr>
          <p:cNvPr id="13" name="Text 11"/>
          <p:cNvSpPr/>
          <p:nvPr/>
        </p:nvSpPr>
        <p:spPr>
          <a:xfrm>
            <a:off x="812800" y="4937770"/>
            <a:ext cx="223941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Delete from prompts:</a:t>
            </a:r>
            <a:endParaRPr lang="en-US" sz="1600" dirty="0"/>
          </a:p>
        </p:txBody>
      </p:sp>
      <p:sp>
        <p:nvSpPr>
          <p:cNvPr id="14" name="Text 12"/>
          <p:cNvSpPr/>
          <p:nvPr/>
        </p:nvSpPr>
        <p:spPr>
          <a:xfrm>
            <a:off x="3052217" y="4879330"/>
            <a:ext cx="1905000" cy="401290"/>
          </a:xfrm>
          <a:prstGeom prst="roundRect">
            <a:avLst>
              <a:gd name="adj" fmla="val 50000"/>
            </a:avLst>
          </a:prstGeom>
          <a:solidFill>
            <a:srgbClr val="E8E3D8"/>
          </a:solidFill>
          <a:ln/>
        </p:spPr>
        <p:txBody>
          <a:bodyPr wrap="none" lIns="0" tIns="0" rIns="0" bIns="0" rtlCol="0" anchor="ctr">
            <a:normAutofit/>
          </a:bodyPr>
          <a:lstStyle/>
          <a:p>
            <a:pPr algn="ctr" indent="0" marL="0">
              <a:lnSpc>
                <a:spcPts val="1960"/>
              </a:lnSpc>
              <a:buNone/>
            </a:pPr>
            <a:r>
              <a:rPr lang="en-US" sz="1400" strike="sngStrike" dirty="0">
                <a:solidFill>
                  <a:srgbClr val="555C66"/>
                </a:solidFill>
                <a:latin typeface="JetBrains Mono" pitchFamily="49" charset="0"/>
                <a:ea typeface="JetBrains Mono" pitchFamily="49" charset="-122"/>
                <a:cs typeface="JetBrains Mono" pitchFamily="49" charset="-120"/>
              </a:rPr>
              <a:t>think carefully</a:t>
            </a:r>
            <a:endParaRPr lang="en-US" sz="1400" dirty="0"/>
          </a:p>
        </p:txBody>
      </p:sp>
      <p:sp>
        <p:nvSpPr>
          <p:cNvPr id="15" name="Text 13"/>
          <p:cNvSpPr/>
          <p:nvPr/>
        </p:nvSpPr>
        <p:spPr>
          <a:xfrm>
            <a:off x="5109617" y="4879330"/>
            <a:ext cx="2865140" cy="401290"/>
          </a:xfrm>
          <a:prstGeom prst="roundRect">
            <a:avLst>
              <a:gd name="adj" fmla="val 50000"/>
            </a:avLst>
          </a:prstGeom>
          <a:solidFill>
            <a:srgbClr val="E8E3D8"/>
          </a:solidFill>
          <a:ln/>
        </p:spPr>
        <p:txBody>
          <a:bodyPr wrap="none" lIns="0" tIns="0" rIns="0" bIns="0" rtlCol="0" anchor="ctr">
            <a:normAutofit/>
          </a:bodyPr>
          <a:lstStyle/>
          <a:p>
            <a:pPr algn="ctr" indent="0" marL="0">
              <a:lnSpc>
                <a:spcPts val="1960"/>
              </a:lnSpc>
              <a:buNone/>
            </a:pPr>
            <a:r>
              <a:rPr lang="en-US" sz="1400" strike="sngStrike" dirty="0">
                <a:solidFill>
                  <a:srgbClr val="555C66"/>
                </a:solidFill>
                <a:latin typeface="JetBrains Mono" pitchFamily="49" charset="0"/>
                <a:ea typeface="JetBrains Mono" pitchFamily="49" charset="-122"/>
                <a:cs typeface="JetBrains Mono" pitchFamily="49" charset="-120"/>
              </a:rPr>
              <a:t>double-check your answer</a:t>
            </a:r>
            <a:endParaRPr lang="en-US" sz="1400" dirty="0"/>
          </a:p>
        </p:txBody>
      </p:sp>
      <p:sp>
        <p:nvSpPr>
          <p:cNvPr id="16" name="Text 14"/>
          <p:cNvSpPr/>
          <p:nvPr/>
        </p:nvSpPr>
        <p:spPr>
          <a:xfrm>
            <a:off x="8127157" y="4879330"/>
            <a:ext cx="2865140" cy="401290"/>
          </a:xfrm>
          <a:prstGeom prst="roundRect">
            <a:avLst>
              <a:gd name="adj" fmla="val 50000"/>
            </a:avLst>
          </a:prstGeom>
          <a:solidFill>
            <a:srgbClr val="E8E3D8"/>
          </a:solidFill>
          <a:ln/>
        </p:spPr>
        <p:txBody>
          <a:bodyPr wrap="none" lIns="0" tIns="0" rIns="0" bIns="0" rtlCol="0" anchor="ctr">
            <a:normAutofit/>
          </a:bodyPr>
          <a:lstStyle/>
          <a:p>
            <a:pPr algn="ctr" indent="0" marL="0">
              <a:lnSpc>
                <a:spcPts val="1960"/>
              </a:lnSpc>
              <a:buNone/>
            </a:pPr>
            <a:r>
              <a:rPr lang="en-US" sz="1400" strike="sngStrike" dirty="0">
                <a:solidFill>
                  <a:srgbClr val="555C66"/>
                </a:solidFill>
                <a:latin typeface="JetBrains Mono" pitchFamily="49" charset="0"/>
                <a:ea typeface="JetBrains Mono" pitchFamily="49" charset="-122"/>
                <a:cs typeface="JetBrains Mono" pitchFamily="49" charset="-120"/>
              </a:rPr>
              <a:t>use a subagent to verify</a:t>
            </a:r>
            <a:endParaRPr lang="en-US" sz="14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Anthropic prompting guides for current models (platform.claude.com)</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TRY THIS FIRST</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Three habits for every session</a:t>
            </a:r>
            <a:endParaRPr lang="en-US" sz="3600" dirty="0"/>
          </a:p>
        </p:txBody>
      </p:sp>
      <p:sp>
        <p:nvSpPr>
          <p:cNvPr id="4" name="Shape 2"/>
          <p:cNvSpPr/>
          <p:nvPr/>
        </p:nvSpPr>
        <p:spPr>
          <a:xfrm>
            <a:off x="815975" y="2098675"/>
            <a:ext cx="3378200" cy="3422650"/>
          </a:xfrm>
          <a:prstGeom prst="roundRect">
            <a:avLst>
              <a:gd name="adj" fmla="val 4417"/>
            </a:avLst>
          </a:prstGeom>
          <a:solidFill>
            <a:srgbClr val="1F242C"/>
          </a:solidFill>
          <a:ln w="6350">
            <a:solidFill>
              <a:srgbClr val="2E3540"/>
            </a:solidFill>
            <a:prstDash val="solid"/>
          </a:ln>
        </p:spPr>
      </p:sp>
      <p:sp>
        <p:nvSpPr>
          <p:cNvPr id="5" name="Text 3"/>
          <p:cNvSpPr/>
          <p:nvPr/>
        </p:nvSpPr>
        <p:spPr>
          <a:xfrm>
            <a:off x="1123950" y="2406650"/>
            <a:ext cx="2845118"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0884A"/>
                </a:solidFill>
                <a:latin typeface="Space Grotesk" pitchFamily="34" charset="0"/>
                <a:ea typeface="Space Grotesk" pitchFamily="34" charset="-122"/>
                <a:cs typeface="Space Grotesk" pitchFamily="34" charset="-120"/>
              </a:rPr>
              <a:t>01</a:t>
            </a:r>
            <a:endParaRPr lang="en-US" sz="6000" dirty="0"/>
          </a:p>
        </p:txBody>
      </p:sp>
      <p:sp>
        <p:nvSpPr>
          <p:cNvPr id="6" name="Text 4"/>
          <p:cNvSpPr/>
          <p:nvPr/>
        </p:nvSpPr>
        <p:spPr>
          <a:xfrm>
            <a:off x="1123950" y="3321050"/>
            <a:ext cx="2845118" cy="69592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Whole task. Clear finish line.</a:t>
            </a:r>
            <a:endParaRPr lang="en-US" sz="2200" dirty="0"/>
          </a:p>
        </p:txBody>
      </p:sp>
      <p:sp>
        <p:nvSpPr>
          <p:cNvPr id="7" name="Text 5"/>
          <p:cNvSpPr/>
          <p:nvPr/>
        </p:nvSpPr>
        <p:spPr>
          <a:xfrm>
            <a:off x="1123950" y="4143970"/>
            <a:ext cx="2845118"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“Done means: every endpoint migrated, old client deleted, tests pass.”</a:t>
            </a:r>
            <a:endParaRPr lang="en-US" sz="1200" dirty="0"/>
          </a:p>
        </p:txBody>
      </p:sp>
      <p:sp>
        <p:nvSpPr>
          <p:cNvPr id="8" name="Shape 6"/>
          <p:cNvSpPr/>
          <p:nvPr/>
        </p:nvSpPr>
        <p:spPr>
          <a:xfrm>
            <a:off x="4403725" y="2098675"/>
            <a:ext cx="3378200" cy="3422650"/>
          </a:xfrm>
          <a:prstGeom prst="roundRect">
            <a:avLst>
              <a:gd name="adj" fmla="val 4417"/>
            </a:avLst>
          </a:prstGeom>
          <a:solidFill>
            <a:srgbClr val="1F242C"/>
          </a:solidFill>
          <a:ln w="6350">
            <a:solidFill>
              <a:srgbClr val="2E3540"/>
            </a:solidFill>
            <a:prstDash val="solid"/>
          </a:ln>
        </p:spPr>
      </p:sp>
      <p:sp>
        <p:nvSpPr>
          <p:cNvPr id="9" name="Text 7"/>
          <p:cNvSpPr/>
          <p:nvPr/>
        </p:nvSpPr>
        <p:spPr>
          <a:xfrm>
            <a:off x="4711700" y="2406650"/>
            <a:ext cx="2845118"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0884A"/>
                </a:solidFill>
                <a:latin typeface="Space Grotesk" pitchFamily="34" charset="0"/>
                <a:ea typeface="Space Grotesk" pitchFamily="34" charset="-122"/>
                <a:cs typeface="Space Grotesk" pitchFamily="34" charset="-120"/>
              </a:rPr>
              <a:t>02</a:t>
            </a:r>
            <a:endParaRPr lang="en-US" sz="6000" dirty="0"/>
          </a:p>
        </p:txBody>
      </p:sp>
      <p:sp>
        <p:nvSpPr>
          <p:cNvPr id="10" name="Text 8"/>
          <p:cNvSpPr/>
          <p:nvPr/>
        </p:nvSpPr>
        <p:spPr>
          <a:xfrm>
            <a:off x="4711700" y="3321050"/>
            <a:ext cx="2845118" cy="69592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Turn the effort dial. Skip “think hard”.</a:t>
            </a:r>
            <a:endParaRPr lang="en-US" sz="2200" dirty="0"/>
          </a:p>
        </p:txBody>
      </p:sp>
      <p:sp>
        <p:nvSpPr>
          <p:cNvPr id="11" name="Text 9"/>
          <p:cNvSpPr/>
          <p:nvPr/>
        </p:nvSpPr>
        <p:spPr>
          <a:xfrm>
            <a:off x="4711700" y="4143970"/>
            <a:ext cx="284511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Modern models always think. Effort decides how much.</a:t>
            </a:r>
            <a:endParaRPr lang="en-US" sz="1200" dirty="0"/>
          </a:p>
        </p:txBody>
      </p:sp>
      <p:sp>
        <p:nvSpPr>
          <p:cNvPr id="12" name="Shape 10"/>
          <p:cNvSpPr/>
          <p:nvPr/>
        </p:nvSpPr>
        <p:spPr>
          <a:xfrm>
            <a:off x="7991475" y="2098675"/>
            <a:ext cx="3378200" cy="3422650"/>
          </a:xfrm>
          <a:prstGeom prst="roundRect">
            <a:avLst>
              <a:gd name="adj" fmla="val 4417"/>
            </a:avLst>
          </a:prstGeom>
          <a:solidFill>
            <a:srgbClr val="1F242C"/>
          </a:solidFill>
          <a:ln w="6350">
            <a:solidFill>
              <a:srgbClr val="2E3540"/>
            </a:solidFill>
            <a:prstDash val="solid"/>
          </a:ln>
        </p:spPr>
      </p:sp>
      <p:sp>
        <p:nvSpPr>
          <p:cNvPr id="13" name="Text 11"/>
          <p:cNvSpPr/>
          <p:nvPr/>
        </p:nvSpPr>
        <p:spPr>
          <a:xfrm>
            <a:off x="8299450" y="2406650"/>
            <a:ext cx="2845118"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0884A"/>
                </a:solidFill>
                <a:latin typeface="Space Grotesk" pitchFamily="34" charset="0"/>
                <a:ea typeface="Space Grotesk" pitchFamily="34" charset="-122"/>
                <a:cs typeface="Space Grotesk" pitchFamily="34" charset="-120"/>
              </a:rPr>
              <a:t>03</a:t>
            </a:r>
            <a:endParaRPr lang="en-US" sz="6000" dirty="0"/>
          </a:p>
        </p:txBody>
      </p:sp>
      <p:sp>
        <p:nvSpPr>
          <p:cNvPr id="14" name="Text 12"/>
          <p:cNvSpPr/>
          <p:nvPr/>
        </p:nvSpPr>
        <p:spPr>
          <a:xfrm>
            <a:off x="8299450" y="3321050"/>
            <a:ext cx="2845118" cy="69592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Read “needs your decision” first.</a:t>
            </a:r>
            <a:endParaRPr lang="en-US" sz="2200" dirty="0"/>
          </a:p>
        </p:txBody>
      </p:sp>
      <p:sp>
        <p:nvSpPr>
          <p:cNvPr id="15" name="Text 13"/>
          <p:cNvSpPr/>
          <p:nvPr/>
        </p:nvSpPr>
        <p:spPr>
          <a:xfrm>
            <a:off x="8299450" y="4143970"/>
            <a:ext cx="284511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Short IDs on every question, so you answer “Q2 yes, OP1 no”.</a:t>
            </a:r>
            <a:endParaRPr lang="en-US" sz="12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claude.dev playbooks · Best practices for Claude Code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171C"/>
        </a:solidFill>
      </p:bgPr>
    </p:bg>
    <p:spTree>
      <p:nvGrpSpPr>
        <p:cNvPr id="1" name=""/>
        <p:cNvGrpSpPr/>
        <p:nvPr/>
      </p:nvGrpSpPr>
      <p:grpSpPr>
        <a:xfrm>
          <a:off x="0" y="0"/>
          <a:ext cx="0" cy="0"/>
          <a:chOff x="0" y="0"/>
          <a:chExt cx="0" cy="0"/>
        </a:xfrm>
      </p:grpSpPr>
      <p:pic>
        <p:nvPicPr>
          <p:cNvPr id="2" name="Image 0" descr="Dashed ring connecting the ten steps">    </p:cNvPr>
          <p:cNvPicPr>
            <a:picLocks noChangeAspect="1"/>
          </p:cNvPicPr>
          <p:nvPr/>
        </p:nvPicPr>
        <p:blipFill>
          <a:blip r:embed="rId1"/>
          <a:srcRect l="0" r="0" t="0" b="0"/>
          <a:stretch/>
        </p:blipFill>
        <p:spPr>
          <a:xfrm>
            <a:off x="952500" y="1905000"/>
            <a:ext cx="3937000" cy="3937000"/>
          </a:xfrm>
          <a:prstGeom prst="rect">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THE WORKFLOW</a:t>
            </a:r>
            <a:endParaRPr lang="en-US" sz="1200" dirty="0"/>
          </a:p>
        </p:txBody>
      </p:sp>
      <p:sp>
        <p:nvSpPr>
          <p:cNvPr id="4"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Ten steps, one loop</a:t>
            </a:r>
            <a:endParaRPr lang="en-US" sz="3600" dirty="0"/>
          </a:p>
        </p:txBody>
      </p:sp>
      <p:sp>
        <p:nvSpPr>
          <p:cNvPr id="5" name="Text 2"/>
          <p:cNvSpPr/>
          <p:nvPr/>
        </p:nvSpPr>
        <p:spPr>
          <a:xfrm>
            <a:off x="2654300" y="189230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1</a:t>
            </a:r>
            <a:endParaRPr lang="en-US" sz="1600" dirty="0"/>
          </a:p>
        </p:txBody>
      </p:sp>
      <p:sp>
        <p:nvSpPr>
          <p:cNvPr id="6" name="Text 3"/>
          <p:cNvSpPr/>
          <p:nvPr/>
        </p:nvSpPr>
        <p:spPr>
          <a:xfrm>
            <a:off x="5461000" y="19761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01</a:t>
            </a:r>
            <a:endParaRPr lang="en-US" sz="1200" dirty="0"/>
          </a:p>
        </p:txBody>
      </p:sp>
      <p:sp>
        <p:nvSpPr>
          <p:cNvPr id="7" name="Text 4"/>
          <p:cNvSpPr/>
          <p:nvPr/>
        </p:nvSpPr>
        <p:spPr>
          <a:xfrm>
            <a:off x="5867400" y="19583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Context files</a:t>
            </a:r>
            <a:endParaRPr lang="en-US" sz="1400" dirty="0"/>
          </a:p>
        </p:txBody>
      </p:sp>
      <p:sp>
        <p:nvSpPr>
          <p:cNvPr id="8" name="Text 5"/>
          <p:cNvSpPr/>
          <p:nvPr/>
        </p:nvSpPr>
        <p:spPr>
          <a:xfrm>
            <a:off x="8255000" y="1976140"/>
            <a:ext cx="183886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short, with a stop rule</a:t>
            </a:r>
            <a:endParaRPr lang="en-US" sz="1200" dirty="0"/>
          </a:p>
        </p:txBody>
      </p:sp>
      <p:sp>
        <p:nvSpPr>
          <p:cNvPr id="9" name="Text 6"/>
          <p:cNvSpPr/>
          <p:nvPr/>
        </p:nvSpPr>
        <p:spPr>
          <a:xfrm>
            <a:off x="3663950" y="222250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2</a:t>
            </a:r>
            <a:endParaRPr lang="en-US" sz="1600" dirty="0"/>
          </a:p>
        </p:txBody>
      </p:sp>
      <p:sp>
        <p:nvSpPr>
          <p:cNvPr id="10" name="Text 7"/>
          <p:cNvSpPr/>
          <p:nvPr/>
        </p:nvSpPr>
        <p:spPr>
          <a:xfrm>
            <a:off x="5461000" y="23698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02</a:t>
            </a:r>
            <a:endParaRPr lang="en-US" sz="1200" dirty="0"/>
          </a:p>
        </p:txBody>
      </p:sp>
      <p:sp>
        <p:nvSpPr>
          <p:cNvPr id="11" name="Text 8"/>
          <p:cNvSpPr/>
          <p:nvPr/>
        </p:nvSpPr>
        <p:spPr>
          <a:xfrm>
            <a:off x="5867400" y="23520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Skills, MCP, plugins</a:t>
            </a:r>
            <a:endParaRPr lang="en-US" sz="1400" dirty="0"/>
          </a:p>
        </p:txBody>
      </p:sp>
      <p:sp>
        <p:nvSpPr>
          <p:cNvPr id="12" name="Text 9"/>
          <p:cNvSpPr/>
          <p:nvPr/>
        </p:nvSpPr>
        <p:spPr>
          <a:xfrm>
            <a:off x="8255000" y="2369840"/>
            <a:ext cx="181016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on demand, few tools</a:t>
            </a:r>
            <a:endParaRPr lang="en-US" sz="1200" dirty="0"/>
          </a:p>
        </p:txBody>
      </p:sp>
      <p:sp>
        <p:nvSpPr>
          <p:cNvPr id="13" name="Text 10"/>
          <p:cNvSpPr/>
          <p:nvPr/>
        </p:nvSpPr>
        <p:spPr>
          <a:xfrm>
            <a:off x="4286250" y="307975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3</a:t>
            </a:r>
            <a:endParaRPr lang="en-US" sz="1600" dirty="0"/>
          </a:p>
        </p:txBody>
      </p:sp>
      <p:sp>
        <p:nvSpPr>
          <p:cNvPr id="14" name="Text 11"/>
          <p:cNvSpPr/>
          <p:nvPr/>
        </p:nvSpPr>
        <p:spPr>
          <a:xfrm>
            <a:off x="5461000" y="27635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03</a:t>
            </a:r>
            <a:endParaRPr lang="en-US" sz="1200" dirty="0"/>
          </a:p>
        </p:txBody>
      </p:sp>
      <p:sp>
        <p:nvSpPr>
          <p:cNvPr id="15" name="Text 12"/>
          <p:cNvSpPr/>
          <p:nvPr/>
        </p:nvSpPr>
        <p:spPr>
          <a:xfrm>
            <a:off x="5867400" y="27457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Jira and GitHub</a:t>
            </a:r>
            <a:endParaRPr lang="en-US" sz="1400" dirty="0"/>
          </a:p>
        </p:txBody>
      </p:sp>
      <p:sp>
        <p:nvSpPr>
          <p:cNvPr id="16" name="Text 13"/>
          <p:cNvSpPr/>
          <p:nvPr/>
        </p:nvSpPr>
        <p:spPr>
          <a:xfrm>
            <a:off x="8255000" y="2763540"/>
            <a:ext cx="221468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ticket to PR, least privilege</a:t>
            </a:r>
            <a:endParaRPr lang="en-US" sz="1200" dirty="0"/>
          </a:p>
        </p:txBody>
      </p:sp>
      <p:sp>
        <p:nvSpPr>
          <p:cNvPr id="17" name="Text 14"/>
          <p:cNvSpPr/>
          <p:nvPr/>
        </p:nvSpPr>
        <p:spPr>
          <a:xfrm>
            <a:off x="4286250" y="413385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4</a:t>
            </a:r>
            <a:endParaRPr lang="en-US" sz="1600" dirty="0"/>
          </a:p>
        </p:txBody>
      </p:sp>
      <p:sp>
        <p:nvSpPr>
          <p:cNvPr id="18" name="Text 15"/>
          <p:cNvSpPr/>
          <p:nvPr/>
        </p:nvSpPr>
        <p:spPr>
          <a:xfrm>
            <a:off x="5461000" y="31572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04</a:t>
            </a:r>
            <a:endParaRPr lang="en-US" sz="1200" dirty="0"/>
          </a:p>
        </p:txBody>
      </p:sp>
      <p:sp>
        <p:nvSpPr>
          <p:cNvPr id="19" name="Text 16"/>
          <p:cNvSpPr/>
          <p:nvPr/>
        </p:nvSpPr>
        <p:spPr>
          <a:xfrm>
            <a:off x="5867400" y="31394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Spec and review</a:t>
            </a:r>
            <a:endParaRPr lang="en-US" sz="1400" dirty="0"/>
          </a:p>
        </p:txBody>
      </p:sp>
      <p:sp>
        <p:nvSpPr>
          <p:cNvPr id="20" name="Text 17"/>
          <p:cNvSpPr/>
          <p:nvPr/>
        </p:nvSpPr>
        <p:spPr>
          <a:xfrm>
            <a:off x="8255000" y="3157240"/>
            <a:ext cx="215711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SPEC.md with a finish line</a:t>
            </a:r>
            <a:endParaRPr lang="en-US" sz="1200" dirty="0"/>
          </a:p>
        </p:txBody>
      </p:sp>
      <p:sp>
        <p:nvSpPr>
          <p:cNvPr id="21" name="Text 18"/>
          <p:cNvSpPr/>
          <p:nvPr/>
        </p:nvSpPr>
        <p:spPr>
          <a:xfrm>
            <a:off x="3663950" y="499110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5</a:t>
            </a:r>
            <a:endParaRPr lang="en-US" sz="1600" dirty="0"/>
          </a:p>
        </p:txBody>
      </p:sp>
      <p:sp>
        <p:nvSpPr>
          <p:cNvPr id="22" name="Text 19"/>
          <p:cNvSpPr/>
          <p:nvPr/>
        </p:nvSpPr>
        <p:spPr>
          <a:xfrm>
            <a:off x="5461000" y="35509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05</a:t>
            </a:r>
            <a:endParaRPr lang="en-US" sz="1200" dirty="0"/>
          </a:p>
        </p:txBody>
      </p:sp>
      <p:sp>
        <p:nvSpPr>
          <p:cNvPr id="23" name="Text 20"/>
          <p:cNvSpPr/>
          <p:nvPr/>
        </p:nvSpPr>
        <p:spPr>
          <a:xfrm>
            <a:off x="5867400" y="35331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Agents and advisor</a:t>
            </a:r>
            <a:endParaRPr lang="en-US" sz="1400" dirty="0"/>
          </a:p>
        </p:txBody>
      </p:sp>
      <p:sp>
        <p:nvSpPr>
          <p:cNvPr id="24" name="Text 21"/>
          <p:cNvSpPr/>
          <p:nvPr/>
        </p:nvSpPr>
        <p:spPr>
          <a:xfrm>
            <a:off x="8255000" y="3550940"/>
            <a:ext cx="2195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parallel, observer watches</a:t>
            </a:r>
            <a:endParaRPr lang="en-US" sz="1200" dirty="0"/>
          </a:p>
        </p:txBody>
      </p:sp>
      <p:sp>
        <p:nvSpPr>
          <p:cNvPr id="25" name="Text 22"/>
          <p:cNvSpPr/>
          <p:nvPr/>
        </p:nvSpPr>
        <p:spPr>
          <a:xfrm>
            <a:off x="2654300" y="5321300"/>
            <a:ext cx="533400" cy="533400"/>
          </a:xfrm>
          <a:prstGeom prst="roundRect">
            <a:avLst>
              <a:gd name="adj" fmla="val 50000"/>
            </a:avLst>
          </a:prstGeom>
          <a:solidFill>
            <a:srgbClr val="F0884A"/>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6</a:t>
            </a:r>
            <a:endParaRPr lang="en-US" sz="1600" dirty="0"/>
          </a:p>
        </p:txBody>
      </p:sp>
      <p:sp>
        <p:nvSpPr>
          <p:cNvPr id="26" name="Text 23"/>
          <p:cNvSpPr/>
          <p:nvPr/>
        </p:nvSpPr>
        <p:spPr>
          <a:xfrm>
            <a:off x="5461000" y="39446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JetBrains Mono" pitchFamily="49" charset="0"/>
                <a:ea typeface="JetBrains Mono" pitchFamily="49" charset="-122"/>
                <a:cs typeface="JetBrains Mono" pitchFamily="49" charset="-120"/>
              </a:rPr>
              <a:t>06</a:t>
            </a:r>
            <a:endParaRPr lang="en-US" sz="1200" dirty="0"/>
          </a:p>
        </p:txBody>
      </p:sp>
      <p:sp>
        <p:nvSpPr>
          <p:cNvPr id="27" name="Text 24"/>
          <p:cNvSpPr/>
          <p:nvPr/>
        </p:nvSpPr>
        <p:spPr>
          <a:xfrm>
            <a:off x="5867400" y="39268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Build</a:t>
            </a:r>
            <a:endParaRPr lang="en-US" sz="1400" dirty="0"/>
          </a:p>
        </p:txBody>
      </p:sp>
      <p:sp>
        <p:nvSpPr>
          <p:cNvPr id="28" name="Text 25"/>
          <p:cNvSpPr/>
          <p:nvPr/>
        </p:nvSpPr>
        <p:spPr>
          <a:xfrm>
            <a:off x="8255000" y="3944640"/>
            <a:ext cx="170485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effort dial, tests first</a:t>
            </a:r>
            <a:endParaRPr lang="en-US" sz="1200" dirty="0"/>
          </a:p>
        </p:txBody>
      </p:sp>
      <p:sp>
        <p:nvSpPr>
          <p:cNvPr id="29" name="Text 26"/>
          <p:cNvSpPr/>
          <p:nvPr/>
        </p:nvSpPr>
        <p:spPr>
          <a:xfrm>
            <a:off x="1644650" y="4991100"/>
            <a:ext cx="533400" cy="533400"/>
          </a:xfrm>
          <a:prstGeom prst="roundRect">
            <a:avLst>
              <a:gd name="adj" fmla="val 50000"/>
            </a:avLst>
          </a:prstGeom>
          <a:solidFill>
            <a:srgbClr val="6BA7E6"/>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7</a:t>
            </a:r>
            <a:endParaRPr lang="en-US" sz="1600" dirty="0"/>
          </a:p>
        </p:txBody>
      </p:sp>
      <p:sp>
        <p:nvSpPr>
          <p:cNvPr id="30" name="Text 27"/>
          <p:cNvSpPr/>
          <p:nvPr/>
        </p:nvSpPr>
        <p:spPr>
          <a:xfrm>
            <a:off x="5461000" y="43383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A7E6"/>
                </a:solidFill>
                <a:latin typeface="JetBrains Mono" pitchFamily="49" charset="0"/>
                <a:ea typeface="JetBrains Mono" pitchFamily="49" charset="-122"/>
                <a:cs typeface="JetBrains Mono" pitchFamily="49" charset="-120"/>
              </a:rPr>
              <a:t>07</a:t>
            </a:r>
            <a:endParaRPr lang="en-US" sz="1200" dirty="0"/>
          </a:p>
        </p:txBody>
      </p:sp>
      <p:sp>
        <p:nvSpPr>
          <p:cNvPr id="31" name="Text 28"/>
          <p:cNvSpPr/>
          <p:nvPr/>
        </p:nvSpPr>
        <p:spPr>
          <a:xfrm>
            <a:off x="5867400" y="43205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Verify</a:t>
            </a:r>
            <a:endParaRPr lang="en-US" sz="1400" dirty="0"/>
          </a:p>
        </p:txBody>
      </p:sp>
      <p:sp>
        <p:nvSpPr>
          <p:cNvPr id="32" name="Text 29"/>
          <p:cNvSpPr/>
          <p:nvPr/>
        </p:nvSpPr>
        <p:spPr>
          <a:xfrm>
            <a:off x="8255000" y="4338340"/>
            <a:ext cx="259764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green ≠ verified, layered review</a:t>
            </a:r>
            <a:endParaRPr lang="en-US" sz="1200" dirty="0"/>
          </a:p>
        </p:txBody>
      </p:sp>
      <p:sp>
        <p:nvSpPr>
          <p:cNvPr id="33" name="Text 30"/>
          <p:cNvSpPr/>
          <p:nvPr/>
        </p:nvSpPr>
        <p:spPr>
          <a:xfrm>
            <a:off x="1022350" y="4133850"/>
            <a:ext cx="533400" cy="533400"/>
          </a:xfrm>
          <a:prstGeom prst="roundRect">
            <a:avLst>
              <a:gd name="adj" fmla="val 50000"/>
            </a:avLst>
          </a:prstGeom>
          <a:solidFill>
            <a:srgbClr val="6BA7E6"/>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8</a:t>
            </a:r>
            <a:endParaRPr lang="en-US" sz="1600" dirty="0"/>
          </a:p>
        </p:txBody>
      </p:sp>
      <p:sp>
        <p:nvSpPr>
          <p:cNvPr id="34" name="Text 31"/>
          <p:cNvSpPr/>
          <p:nvPr/>
        </p:nvSpPr>
        <p:spPr>
          <a:xfrm>
            <a:off x="5461000" y="47320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A7E6"/>
                </a:solidFill>
                <a:latin typeface="JetBrains Mono" pitchFamily="49" charset="0"/>
                <a:ea typeface="JetBrains Mono" pitchFamily="49" charset="-122"/>
                <a:cs typeface="JetBrains Mono" pitchFamily="49" charset="-120"/>
              </a:rPr>
              <a:t>08</a:t>
            </a:r>
            <a:endParaRPr lang="en-US" sz="1200" dirty="0"/>
          </a:p>
        </p:txBody>
      </p:sp>
      <p:sp>
        <p:nvSpPr>
          <p:cNvPr id="35" name="Text 32"/>
          <p:cNvSpPr/>
          <p:nvPr/>
        </p:nvSpPr>
        <p:spPr>
          <a:xfrm>
            <a:off x="5867400" y="47142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Learn</a:t>
            </a:r>
            <a:endParaRPr lang="en-US" sz="1400" dirty="0"/>
          </a:p>
        </p:txBody>
      </p:sp>
      <p:sp>
        <p:nvSpPr>
          <p:cNvPr id="36" name="Text 33"/>
          <p:cNvSpPr/>
          <p:nvPr/>
        </p:nvSpPr>
        <p:spPr>
          <a:xfrm>
            <a:off x="8255000" y="4732040"/>
            <a:ext cx="23659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repeated fix becomes a rule</a:t>
            </a:r>
            <a:endParaRPr lang="en-US" sz="1200" dirty="0"/>
          </a:p>
        </p:txBody>
      </p:sp>
      <p:sp>
        <p:nvSpPr>
          <p:cNvPr id="37" name="Text 34"/>
          <p:cNvSpPr/>
          <p:nvPr/>
        </p:nvSpPr>
        <p:spPr>
          <a:xfrm>
            <a:off x="1022350" y="3079750"/>
            <a:ext cx="533400" cy="533400"/>
          </a:xfrm>
          <a:prstGeom prst="roundRect">
            <a:avLst>
              <a:gd name="adj" fmla="val 50000"/>
            </a:avLst>
          </a:prstGeom>
          <a:solidFill>
            <a:srgbClr val="6BA7E6"/>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9</a:t>
            </a:r>
            <a:endParaRPr lang="en-US" sz="1600" dirty="0"/>
          </a:p>
        </p:txBody>
      </p:sp>
      <p:sp>
        <p:nvSpPr>
          <p:cNvPr id="38" name="Text 35"/>
          <p:cNvSpPr/>
          <p:nvPr/>
        </p:nvSpPr>
        <p:spPr>
          <a:xfrm>
            <a:off x="5461000" y="51257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A7E6"/>
                </a:solidFill>
                <a:latin typeface="JetBrains Mono" pitchFamily="49" charset="0"/>
                <a:ea typeface="JetBrains Mono" pitchFamily="49" charset="-122"/>
                <a:cs typeface="JetBrains Mono" pitchFamily="49" charset="-120"/>
              </a:rPr>
              <a:t>09</a:t>
            </a:r>
            <a:endParaRPr lang="en-US" sz="1200" dirty="0"/>
          </a:p>
        </p:txBody>
      </p:sp>
      <p:sp>
        <p:nvSpPr>
          <p:cNvPr id="39" name="Text 36"/>
          <p:cNvSpPr/>
          <p:nvPr/>
        </p:nvSpPr>
        <p:spPr>
          <a:xfrm>
            <a:off x="5867400" y="51079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Marketplace</a:t>
            </a:r>
            <a:endParaRPr lang="en-US" sz="1400" dirty="0"/>
          </a:p>
        </p:txBody>
      </p:sp>
      <p:sp>
        <p:nvSpPr>
          <p:cNvPr id="40" name="Text 37"/>
          <p:cNvSpPr/>
          <p:nvPr/>
        </p:nvSpPr>
        <p:spPr>
          <a:xfrm>
            <a:off x="8255000" y="5125740"/>
            <a:ext cx="24442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owner and version per plugin</a:t>
            </a:r>
            <a:endParaRPr lang="en-US" sz="1200" dirty="0"/>
          </a:p>
        </p:txBody>
      </p:sp>
      <p:sp>
        <p:nvSpPr>
          <p:cNvPr id="41" name="Text 38"/>
          <p:cNvSpPr/>
          <p:nvPr/>
        </p:nvSpPr>
        <p:spPr>
          <a:xfrm>
            <a:off x="1644650" y="2222500"/>
            <a:ext cx="533400" cy="533400"/>
          </a:xfrm>
          <a:prstGeom prst="roundRect">
            <a:avLst>
              <a:gd name="adj" fmla="val 50000"/>
            </a:avLst>
          </a:prstGeom>
          <a:solidFill>
            <a:srgbClr val="6BA7E6"/>
          </a:solidFill>
          <a:ln/>
        </p:spPr>
        <p:txBody>
          <a:bodyPr wrap="square" lIns="0" tIns="0" rIns="0" bIns="0" rtlCol="0" anchor="ctr">
            <a:normAutofit/>
          </a:bodyPr>
          <a:lstStyle/>
          <a:p>
            <a:pPr algn="ctr" indent="0" marL="0">
              <a:lnSpc>
                <a:spcPts val="2240"/>
              </a:lnSpc>
              <a:buNone/>
            </a:pPr>
            <a:r>
              <a:rPr lang="en-US" sz="1600" b="1" dirty="0">
                <a:solidFill>
                  <a:srgbClr val="14171C"/>
                </a:solidFill>
                <a:latin typeface="Space Grotesk" pitchFamily="34" charset="0"/>
                <a:ea typeface="Space Grotesk" pitchFamily="34" charset="-122"/>
                <a:cs typeface="Space Grotesk" pitchFamily="34" charset="-120"/>
              </a:rPr>
              <a:t>10</a:t>
            </a:r>
            <a:endParaRPr lang="en-US" sz="1600" dirty="0"/>
          </a:p>
        </p:txBody>
      </p:sp>
      <p:sp>
        <p:nvSpPr>
          <p:cNvPr id="42" name="Text 39"/>
          <p:cNvSpPr/>
          <p:nvPr/>
        </p:nvSpPr>
        <p:spPr>
          <a:xfrm>
            <a:off x="5461000" y="5519440"/>
            <a:ext cx="355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A7E6"/>
                </a:solidFill>
                <a:latin typeface="JetBrains Mono" pitchFamily="49" charset="0"/>
                <a:ea typeface="JetBrains Mono" pitchFamily="49" charset="-122"/>
                <a:cs typeface="JetBrains Mono" pitchFamily="49" charset="-120"/>
              </a:rPr>
              <a:t>10</a:t>
            </a:r>
            <a:endParaRPr lang="en-US" sz="1200" dirty="0"/>
          </a:p>
        </p:txBody>
      </p:sp>
      <p:sp>
        <p:nvSpPr>
          <p:cNvPr id="43" name="Text 40"/>
          <p:cNvSpPr/>
          <p:nvPr/>
        </p:nvSpPr>
        <p:spPr>
          <a:xfrm>
            <a:off x="5867400" y="5501630"/>
            <a:ext cx="23545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Copilot parity</a:t>
            </a:r>
            <a:endParaRPr lang="en-US" sz="1400" dirty="0"/>
          </a:p>
        </p:txBody>
      </p:sp>
      <p:sp>
        <p:nvSpPr>
          <p:cNvPr id="44" name="Text 41"/>
          <p:cNvSpPr/>
          <p:nvPr/>
        </p:nvSpPr>
        <p:spPr>
          <a:xfrm>
            <a:off x="8255000" y="5519440"/>
            <a:ext cx="265729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AGENTS.md as the shared base</a:t>
            </a:r>
            <a:endParaRPr lang="en-US" sz="1200" dirty="0"/>
          </a:p>
        </p:txBody>
      </p:sp>
      <p:sp>
        <p:nvSpPr>
          <p:cNvPr id="45" name="Text 42"/>
          <p:cNvSpPr/>
          <p:nvPr/>
        </p:nvSpPr>
        <p:spPr>
          <a:xfrm>
            <a:off x="1939925" y="3632200"/>
            <a:ext cx="1962150" cy="248245"/>
          </a:xfrm>
          <a:prstGeom prst="rect">
            <a:avLst/>
          </a:prstGeom>
          <a:noFill/>
          <a:ln/>
        </p:spPr>
        <p:txBody>
          <a:bodyPr wrap="square" lIns="0" tIns="0" rIns="0" bIns="0" rtlCol="0" anchor="t">
            <a:normAutofit/>
          </a:bodyPr>
          <a:lstStyle/>
          <a:p>
            <a:pPr algn="ctr" indent="0" marL="0">
              <a:lnSpc>
                <a:spcPts val="1755"/>
              </a:lnSpc>
              <a:buNone/>
            </a:pPr>
            <a:r>
              <a:rPr lang="en-US" sz="1300" dirty="0">
                <a:solidFill>
                  <a:srgbClr val="A7B0BB"/>
                </a:solidFill>
                <a:latin typeface="DM Sans" pitchFamily="34" charset="0"/>
                <a:ea typeface="DM Sans" pitchFamily="34" charset="-122"/>
                <a:cs typeface="DM Sans" pitchFamily="34" charset="-120"/>
              </a:rPr>
              <a:t>Step 8 feeds step 1</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01 · CONTEXT FILES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Context files: short and sharp</a:t>
            </a:r>
            <a:endParaRPr lang="en-US" sz="3600" dirty="0"/>
          </a:p>
        </p:txBody>
      </p:sp>
      <p:sp>
        <p:nvSpPr>
          <p:cNvPr id="4" name="Shape 2"/>
          <p:cNvSpPr/>
          <p:nvPr/>
        </p:nvSpPr>
        <p:spPr>
          <a:xfrm>
            <a:off x="815975" y="1971675"/>
            <a:ext cx="5175250" cy="2787650"/>
          </a:xfrm>
          <a:prstGeom prst="roundRect">
            <a:avLst>
              <a:gd name="adj" fmla="val 5353"/>
            </a:avLst>
          </a:prstGeom>
          <a:solidFill>
            <a:srgbClr val="FBFAF6"/>
          </a:solidFill>
          <a:ln w="6350">
            <a:solidFill>
              <a:srgbClr val="DDD7CB"/>
            </a:solidFill>
            <a:prstDash val="solid"/>
          </a:ln>
        </p:spPr>
      </p:sp>
      <p:sp>
        <p:nvSpPr>
          <p:cNvPr id="5" name="Text 3"/>
          <p:cNvSpPr/>
          <p:nvPr/>
        </p:nvSpPr>
        <p:spPr>
          <a:xfrm>
            <a:off x="1123950" y="2279650"/>
            <a:ext cx="469607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F6DB0"/>
                </a:solidFill>
                <a:latin typeface="Space Grotesk" pitchFamily="34" charset="0"/>
                <a:ea typeface="Space Grotesk" pitchFamily="34" charset="-122"/>
                <a:cs typeface="Space Grotesk" pitchFamily="34" charset="-120"/>
              </a:rPr>
              <a:t>Keep</a:t>
            </a:r>
            <a:endParaRPr lang="en-US" sz="2200" dirty="0"/>
          </a:p>
        </p:txBody>
      </p:sp>
      <p:pic>
        <p:nvPicPr>
          <p:cNvPr id="6" name="Image 0" descr="Check">    </p:cNvPr>
          <p:cNvPicPr>
            <a:picLocks noChangeAspect="1"/>
          </p:cNvPicPr>
          <p:nvPr/>
        </p:nvPicPr>
        <p:blipFill>
          <a:blip r:embed="rId1"/>
          <a:srcRect l="0" r="0" t="0" b="0"/>
          <a:stretch/>
        </p:blipFill>
        <p:spPr>
          <a:xfrm>
            <a:off x="1123950" y="2782540"/>
            <a:ext cx="203200" cy="203200"/>
          </a:xfrm>
          <a:prstGeom prst="rect">
            <a:avLst/>
          </a:prstGeom>
        </p:spPr>
      </p:pic>
      <p:sp>
        <p:nvSpPr>
          <p:cNvPr id="7" name="Text 4"/>
          <p:cNvSpPr/>
          <p:nvPr/>
        </p:nvSpPr>
        <p:spPr>
          <a:xfrm>
            <a:off x="1454150" y="2741910"/>
            <a:ext cx="3507403"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Commands Claude can’t guess</a:t>
            </a:r>
            <a:endParaRPr lang="en-US" sz="1600" dirty="0"/>
          </a:p>
        </p:txBody>
      </p:sp>
      <p:pic>
        <p:nvPicPr>
          <p:cNvPr id="8" name="Image 1" descr="Check">    </p:cNvPr>
          <p:cNvPicPr>
            <a:picLocks noChangeAspect="1"/>
          </p:cNvPicPr>
          <p:nvPr/>
        </p:nvPicPr>
        <p:blipFill>
          <a:blip r:embed="rId2"/>
          <a:srcRect l="0" r="0" t="0" b="0"/>
          <a:stretch/>
        </p:blipFill>
        <p:spPr>
          <a:xfrm>
            <a:off x="1123950" y="3194000"/>
            <a:ext cx="203200" cy="203200"/>
          </a:xfrm>
          <a:prstGeom prst="rect">
            <a:avLst/>
          </a:prstGeom>
        </p:spPr>
      </p:pic>
      <p:sp>
        <p:nvSpPr>
          <p:cNvPr id="9" name="Text 5"/>
          <p:cNvSpPr/>
          <p:nvPr/>
        </p:nvSpPr>
        <p:spPr>
          <a:xfrm>
            <a:off x="1454150" y="3153370"/>
            <a:ext cx="336548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Rules that differ from defaults</a:t>
            </a:r>
            <a:endParaRPr lang="en-US" sz="1600" dirty="0"/>
          </a:p>
        </p:txBody>
      </p:sp>
      <p:pic>
        <p:nvPicPr>
          <p:cNvPr id="10" name="Image 2" descr="Check">    </p:cNvPr>
          <p:cNvPicPr>
            <a:picLocks noChangeAspect="1"/>
          </p:cNvPicPr>
          <p:nvPr/>
        </p:nvPicPr>
        <p:blipFill>
          <a:blip r:embed="rId3"/>
          <a:srcRect l="0" r="0" t="0" b="0"/>
          <a:stretch/>
        </p:blipFill>
        <p:spPr>
          <a:xfrm>
            <a:off x="1123950" y="3605461"/>
            <a:ext cx="203200" cy="203200"/>
          </a:xfrm>
          <a:prstGeom prst="rect">
            <a:avLst/>
          </a:prstGeom>
        </p:spPr>
      </p:pic>
      <p:sp>
        <p:nvSpPr>
          <p:cNvPr id="11" name="Text 6"/>
          <p:cNvSpPr/>
          <p:nvPr/>
        </p:nvSpPr>
        <p:spPr>
          <a:xfrm>
            <a:off x="1454150" y="3564830"/>
            <a:ext cx="3743206"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Architecture rules and “never do”</a:t>
            </a:r>
            <a:endParaRPr lang="en-US" sz="1600" dirty="0"/>
          </a:p>
        </p:txBody>
      </p:sp>
      <p:pic>
        <p:nvPicPr>
          <p:cNvPr id="12" name="Image 3" descr="Check">    </p:cNvPr>
          <p:cNvPicPr>
            <a:picLocks noChangeAspect="1"/>
          </p:cNvPicPr>
          <p:nvPr/>
        </p:nvPicPr>
        <p:blipFill>
          <a:blip r:embed="rId4"/>
          <a:srcRect l="0" r="0" t="0" b="0"/>
          <a:stretch/>
        </p:blipFill>
        <p:spPr>
          <a:xfrm>
            <a:off x="1123950" y="4016921"/>
            <a:ext cx="203200" cy="203200"/>
          </a:xfrm>
          <a:prstGeom prst="rect">
            <a:avLst/>
          </a:prstGeom>
        </p:spPr>
      </p:pic>
      <p:sp>
        <p:nvSpPr>
          <p:cNvPr id="13" name="Text 7"/>
          <p:cNvSpPr/>
          <p:nvPr/>
        </p:nvSpPr>
        <p:spPr>
          <a:xfrm>
            <a:off x="1454150" y="3976291"/>
            <a:ext cx="345257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Test runner and repo etiquette</a:t>
            </a:r>
            <a:endParaRPr lang="en-US" sz="1600" dirty="0"/>
          </a:p>
        </p:txBody>
      </p:sp>
      <p:sp>
        <p:nvSpPr>
          <p:cNvPr id="14" name="Shape 8"/>
          <p:cNvSpPr/>
          <p:nvPr/>
        </p:nvSpPr>
        <p:spPr>
          <a:xfrm>
            <a:off x="6200775" y="1971675"/>
            <a:ext cx="5175250" cy="2787650"/>
          </a:xfrm>
          <a:prstGeom prst="roundRect">
            <a:avLst>
              <a:gd name="adj" fmla="val 5353"/>
            </a:avLst>
          </a:prstGeom>
          <a:solidFill>
            <a:srgbClr val="FBFAF6"/>
          </a:solidFill>
          <a:ln w="6350">
            <a:solidFill>
              <a:srgbClr val="DDD7CB"/>
            </a:solidFill>
            <a:prstDash val="solid"/>
          </a:ln>
        </p:spPr>
      </p:sp>
      <p:sp>
        <p:nvSpPr>
          <p:cNvPr id="15" name="Text 9"/>
          <p:cNvSpPr/>
          <p:nvPr/>
        </p:nvSpPr>
        <p:spPr>
          <a:xfrm>
            <a:off x="6508750" y="2279650"/>
            <a:ext cx="469607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B6531A"/>
                </a:solidFill>
                <a:latin typeface="Space Grotesk" pitchFamily="34" charset="0"/>
                <a:ea typeface="Space Grotesk" pitchFamily="34" charset="-122"/>
                <a:cs typeface="Space Grotesk" pitchFamily="34" charset="-120"/>
              </a:rPr>
              <a:t>Cut</a:t>
            </a:r>
            <a:endParaRPr lang="en-US" sz="2200" dirty="0"/>
          </a:p>
        </p:txBody>
      </p:sp>
      <p:pic>
        <p:nvPicPr>
          <p:cNvPr id="16" name="Image 4" descr="Warning">    </p:cNvPr>
          <p:cNvPicPr>
            <a:picLocks noChangeAspect="1"/>
          </p:cNvPicPr>
          <p:nvPr/>
        </p:nvPicPr>
        <p:blipFill>
          <a:blip r:embed="rId5"/>
          <a:srcRect l="0" r="0" t="0" b="0"/>
          <a:stretch/>
        </p:blipFill>
        <p:spPr>
          <a:xfrm>
            <a:off x="6508750" y="2782540"/>
            <a:ext cx="203200" cy="203200"/>
          </a:xfrm>
          <a:prstGeom prst="rect">
            <a:avLst/>
          </a:prstGeom>
        </p:spPr>
      </p:pic>
      <p:sp>
        <p:nvSpPr>
          <p:cNvPr id="17" name="Text 10"/>
          <p:cNvSpPr/>
          <p:nvPr/>
        </p:nvSpPr>
        <p:spPr>
          <a:xfrm>
            <a:off x="6838950" y="2741910"/>
            <a:ext cx="335357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What the code already shows</a:t>
            </a:r>
            <a:endParaRPr lang="en-US" sz="1600" dirty="0"/>
          </a:p>
        </p:txBody>
      </p:sp>
      <p:pic>
        <p:nvPicPr>
          <p:cNvPr id="18" name="Image 5" descr="Warning">    </p:cNvPr>
          <p:cNvPicPr>
            <a:picLocks noChangeAspect="1"/>
          </p:cNvPicPr>
          <p:nvPr/>
        </p:nvPicPr>
        <p:blipFill>
          <a:blip r:embed="rId6"/>
          <a:srcRect l="0" r="0" t="0" b="0"/>
          <a:stretch/>
        </p:blipFill>
        <p:spPr>
          <a:xfrm>
            <a:off x="6508750" y="3194000"/>
            <a:ext cx="203200" cy="203200"/>
          </a:xfrm>
          <a:prstGeom prst="rect">
            <a:avLst/>
          </a:prstGeom>
        </p:spPr>
      </p:pic>
      <p:sp>
        <p:nvSpPr>
          <p:cNvPr id="19" name="Text 11"/>
          <p:cNvSpPr/>
          <p:nvPr/>
        </p:nvSpPr>
        <p:spPr>
          <a:xfrm>
            <a:off x="6838950" y="3153370"/>
            <a:ext cx="3928527"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Long docs: link them with @import</a:t>
            </a:r>
            <a:endParaRPr lang="en-US" sz="1600" dirty="0"/>
          </a:p>
        </p:txBody>
      </p:sp>
      <p:pic>
        <p:nvPicPr>
          <p:cNvPr id="20" name="Image 6" descr="Warning">    </p:cNvPr>
          <p:cNvPicPr>
            <a:picLocks noChangeAspect="1"/>
          </p:cNvPicPr>
          <p:nvPr/>
        </p:nvPicPr>
        <p:blipFill>
          <a:blip r:embed="rId7"/>
          <a:srcRect l="0" r="0" t="0" b="0"/>
          <a:stretch/>
        </p:blipFill>
        <p:spPr>
          <a:xfrm>
            <a:off x="6508750" y="3605461"/>
            <a:ext cx="203200" cy="203200"/>
          </a:xfrm>
          <a:prstGeom prst="rect">
            <a:avLst/>
          </a:prstGeom>
        </p:spPr>
      </p:pic>
      <p:sp>
        <p:nvSpPr>
          <p:cNvPr id="21" name="Text 12"/>
          <p:cNvSpPr/>
          <p:nvPr/>
        </p:nvSpPr>
        <p:spPr>
          <a:xfrm>
            <a:off x="6838950" y="3564830"/>
            <a:ext cx="2100441"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“Write clean code”</a:t>
            </a:r>
            <a:endParaRPr lang="en-US" sz="1600" dirty="0"/>
          </a:p>
        </p:txBody>
      </p:sp>
      <p:pic>
        <p:nvPicPr>
          <p:cNvPr id="22" name="Image 7" descr="Warning">    </p:cNvPr>
          <p:cNvPicPr>
            <a:picLocks noChangeAspect="1"/>
          </p:cNvPicPr>
          <p:nvPr/>
        </p:nvPicPr>
        <p:blipFill>
          <a:blip r:embed="rId8"/>
          <a:srcRect l="0" r="0" t="0" b="0"/>
          <a:stretch/>
        </p:blipFill>
        <p:spPr>
          <a:xfrm>
            <a:off x="6508750" y="4016921"/>
            <a:ext cx="203200" cy="203200"/>
          </a:xfrm>
          <a:prstGeom prst="rect">
            <a:avLst/>
          </a:prstGeom>
        </p:spPr>
      </p:pic>
      <p:sp>
        <p:nvSpPr>
          <p:cNvPr id="23" name="Text 13"/>
          <p:cNvSpPr/>
          <p:nvPr/>
        </p:nvSpPr>
        <p:spPr>
          <a:xfrm>
            <a:off x="6838950" y="3976291"/>
            <a:ext cx="180540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“Think carefully”</a:t>
            </a:r>
            <a:endParaRPr lang="en-US" sz="1600" dirty="0"/>
          </a:p>
        </p:txBody>
      </p:sp>
      <p:sp>
        <p:nvSpPr>
          <p:cNvPr id="24" name="Text 14"/>
          <p:cNvSpPr/>
          <p:nvPr/>
        </p:nvSpPr>
        <p:spPr>
          <a:xfrm>
            <a:off x="812800" y="5080000"/>
            <a:ext cx="1088339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Test each line: </a:t>
            </a:r>
            <a:r>
              <a:rPr lang="en-US" sz="2200" b="1" dirty="0">
                <a:solidFill>
                  <a:srgbClr val="B6531A"/>
                </a:solidFill>
                <a:latin typeface="Space Grotesk" pitchFamily="34" charset="0"/>
                <a:ea typeface="Space Grotesk" pitchFamily="34" charset="-122"/>
                <a:cs typeface="Space Grotesk" pitchFamily="34" charset="-120"/>
              </a:rPr>
              <a:t>would removing it cause a mistake?</a:t>
            </a:r>
            <a:r>
              <a:rPr lang="en-US" sz="2200" b="1" dirty="0">
                <a:solidFill>
                  <a:srgbClr val="1A1D22"/>
                </a:solidFill>
                <a:latin typeface="Space Grotesk" pitchFamily="34" charset="0"/>
                <a:ea typeface="Space Grotesk" pitchFamily="34" charset="-122"/>
                <a:cs typeface="Space Grotesk" pitchFamily="34" charset="-120"/>
              </a:rPr>
              <a:t> No: cut it.</a:t>
            </a:r>
            <a:endParaRPr lang="en-US" sz="2200" dirty="0"/>
          </a:p>
        </p:txBody>
      </p:sp>
      <p:sp>
        <p:nvSpPr>
          <p:cNvPr id="25"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Best practices for Claude Code (code.claude.com/docs)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01 · THE ONE RULE TO ADD</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Tell it when to stop</a:t>
            </a:r>
            <a:endParaRPr lang="en-US" sz="3600" dirty="0"/>
          </a:p>
        </p:txBody>
      </p:sp>
      <p:sp>
        <p:nvSpPr>
          <p:cNvPr id="4" name="Shape 2"/>
          <p:cNvSpPr/>
          <p:nvPr/>
        </p:nvSpPr>
        <p:spPr>
          <a:xfrm>
            <a:off x="815975" y="1971675"/>
            <a:ext cx="6978650" cy="3422650"/>
          </a:xfrm>
          <a:prstGeom prst="roundRect">
            <a:avLst>
              <a:gd name="adj" fmla="val 4360"/>
            </a:avLst>
          </a:prstGeom>
          <a:solidFill>
            <a:srgbClr val="0E1115"/>
          </a:solidFill>
          <a:ln w="6350">
            <a:solidFill>
              <a:srgbClr val="2E3540"/>
            </a:solidFill>
            <a:prstDash val="solid"/>
          </a:ln>
        </p:spPr>
      </p:sp>
      <p:sp>
        <p:nvSpPr>
          <p:cNvPr id="5" name="Text 3"/>
          <p:cNvSpPr/>
          <p:nvPr/>
        </p:nvSpPr>
        <p:spPr>
          <a:xfrm>
            <a:off x="1123950" y="2279650"/>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6E7783"/>
                </a:solidFill>
                <a:latin typeface="JetBrains Mono" pitchFamily="49" charset="0"/>
                <a:ea typeface="JetBrains Mono" pitchFamily="49" charset="-122"/>
                <a:cs typeface="JetBrains Mono" pitchFamily="49" charset="-120"/>
              </a:rPr>
              <a:t># CLAUDE.md · stop rule</a:t>
            </a:r>
            <a:endParaRPr lang="en-US" sz="1400" dirty="0"/>
          </a:p>
        </p:txBody>
      </p:sp>
      <p:sp>
        <p:nvSpPr>
          <p:cNvPr id="6" name="Text 4"/>
          <p:cNvSpPr/>
          <p:nvPr/>
        </p:nvSpPr>
        <p:spPr>
          <a:xfrm>
            <a:off x="1123950" y="2627610"/>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6BA7E6"/>
                </a:solidFill>
                <a:latin typeface="JetBrains Mono" pitchFamily="49" charset="0"/>
                <a:ea typeface="JetBrains Mono" pitchFamily="49" charset="-122"/>
                <a:cs typeface="JetBrains Mono" pitchFamily="49" charset="-120"/>
              </a:rPr>
              <a:t>When a step doesn’t need my input, keep going.</a:t>
            </a:r>
            <a:endParaRPr lang="en-US" sz="1400" dirty="0"/>
          </a:p>
        </p:txBody>
      </p:sp>
      <p:sp>
        <p:nvSpPr>
          <p:cNvPr id="7" name="Text 5"/>
          <p:cNvSpPr/>
          <p:nvPr/>
        </p:nvSpPr>
        <p:spPr>
          <a:xfrm>
            <a:off x="1123950" y="2975570"/>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6BA7E6"/>
                </a:solidFill>
                <a:latin typeface="JetBrains Mono" pitchFamily="49" charset="0"/>
                <a:ea typeface="JetBrains Mono" pitchFamily="49" charset="-122"/>
                <a:cs typeface="JetBrains Mono" pitchFamily="49" charset="-120"/>
              </a:rPr>
              <a:t>Status notes go with your next action.</a:t>
            </a:r>
            <a:endParaRPr lang="en-US" sz="1400" dirty="0"/>
          </a:p>
        </p:txBody>
      </p:sp>
      <p:sp>
        <p:nvSpPr>
          <p:cNvPr id="8" name="Text 6"/>
          <p:cNvSpPr/>
          <p:nvPr/>
        </p:nvSpPr>
        <p:spPr>
          <a:xfrm>
            <a:off x="1123950" y="3323530"/>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F0884A"/>
                </a:solidFill>
                <a:latin typeface="JetBrains Mono" pitchFamily="49" charset="0"/>
                <a:ea typeface="JetBrains Mono" pitchFamily="49" charset="-122"/>
                <a:cs typeface="JetBrains Mono" pitchFamily="49" charset="-120"/>
              </a:rPr>
              <a:t>Stop and ask only when you can’t go on without me,</a:t>
            </a:r>
            <a:endParaRPr lang="en-US" sz="1400" dirty="0"/>
          </a:p>
        </p:txBody>
      </p:sp>
      <p:sp>
        <p:nvSpPr>
          <p:cNvPr id="9" name="Text 7"/>
          <p:cNvSpPr/>
          <p:nvPr/>
        </p:nvSpPr>
        <p:spPr>
          <a:xfrm>
            <a:off x="1123950" y="3671491"/>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F0884A"/>
                </a:solidFill>
                <a:latin typeface="JetBrains Mono" pitchFamily="49" charset="0"/>
                <a:ea typeface="JetBrains Mono" pitchFamily="49" charset="-122"/>
                <a:cs typeface="JetBrains Mono" pitchFamily="49" charset="-120"/>
              </a:rPr>
              <a:t>or before anything destructive: deleting data,</a:t>
            </a:r>
            <a:endParaRPr lang="en-US" sz="1400" dirty="0"/>
          </a:p>
        </p:txBody>
      </p:sp>
      <p:sp>
        <p:nvSpPr>
          <p:cNvPr id="10" name="Text 8"/>
          <p:cNvSpPr/>
          <p:nvPr/>
        </p:nvSpPr>
        <p:spPr>
          <a:xfrm>
            <a:off x="1123950" y="4019451"/>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F0884A"/>
                </a:solidFill>
                <a:latin typeface="JetBrains Mono" pitchFamily="49" charset="0"/>
                <a:ea typeface="JetBrains Mono" pitchFamily="49" charset="-122"/>
                <a:cs typeface="JetBrains Mono" pitchFamily="49" charset="-120"/>
              </a:rPr>
              <a:t>force-pushing, touching files outside this repo.</a:t>
            </a:r>
            <a:endParaRPr lang="en-US" sz="1400" dirty="0"/>
          </a:p>
        </p:txBody>
      </p:sp>
      <p:sp>
        <p:nvSpPr>
          <p:cNvPr id="11" name="Text 9"/>
          <p:cNvSpPr/>
          <p:nvPr/>
        </p:nvSpPr>
        <p:spPr>
          <a:xfrm>
            <a:off x="1123950" y="4367411"/>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F2EFE8"/>
                </a:solidFill>
                <a:latin typeface="JetBrains Mono" pitchFamily="49" charset="0"/>
                <a:ea typeface="JetBrains Mono" pitchFamily="49" charset="-122"/>
                <a:cs typeface="JetBrains Mono" pitchFamily="49" charset="-120"/>
              </a:rPr>
              <a:t>Report: Needs your decision (Q1, Q2…) · FYI</a:t>
            </a:r>
            <a:endParaRPr lang="en-US" sz="1400" dirty="0"/>
          </a:p>
        </p:txBody>
      </p:sp>
      <p:sp>
        <p:nvSpPr>
          <p:cNvPr id="12" name="Text 10"/>
          <p:cNvSpPr/>
          <p:nvPr/>
        </p:nvSpPr>
        <p:spPr>
          <a:xfrm>
            <a:off x="1123950" y="4715371"/>
            <a:ext cx="6553581" cy="309860"/>
          </a:xfrm>
          <a:prstGeom prst="rect">
            <a:avLst/>
          </a:prstGeom>
          <a:noFill/>
          <a:ln/>
        </p:spPr>
        <p:txBody>
          <a:bodyPr wrap="square" lIns="0" tIns="0" rIns="0" bIns="0" rtlCol="0" anchor="t">
            <a:normAutofit/>
          </a:bodyPr>
          <a:lstStyle/>
          <a:p>
            <a:pPr algn="l" indent="0" marL="0">
              <a:lnSpc>
                <a:spcPts val="2240"/>
              </a:lnSpc>
              <a:buNone/>
            </a:pPr>
            <a:r>
              <a:rPr lang="en-US" sz="1400" dirty="0">
                <a:solidFill>
                  <a:srgbClr val="F2EFE8"/>
                </a:solidFill>
                <a:latin typeface="JetBrains Mono" pitchFamily="49" charset="0"/>
                <a:ea typeface="JetBrains Mono" pitchFamily="49" charset="-122"/>
                <a:cs typeface="JetBrains Mono" pitchFamily="49" charset="-120"/>
              </a:rPr>
              <a:t>Progress as % of plan. Commands alone in code blocks.</a:t>
            </a:r>
            <a:endParaRPr lang="en-US" sz="1400" dirty="0"/>
          </a:p>
        </p:txBody>
      </p:sp>
      <p:sp>
        <p:nvSpPr>
          <p:cNvPr id="13" name="Shape 11"/>
          <p:cNvSpPr/>
          <p:nvPr/>
        </p:nvSpPr>
        <p:spPr>
          <a:xfrm>
            <a:off x="8001000" y="1968500"/>
            <a:ext cx="3378200" cy="1143000"/>
          </a:xfrm>
          <a:prstGeom prst="roundRect">
            <a:avLst>
              <a:gd name="adj" fmla="val 8889"/>
            </a:avLst>
          </a:prstGeom>
          <a:solidFill>
            <a:srgbClr val="1F242C"/>
          </a:solidFill>
          <a:ln/>
        </p:spPr>
      </p:sp>
      <p:sp>
        <p:nvSpPr>
          <p:cNvPr id="14" name="Shape 12"/>
          <p:cNvSpPr/>
          <p:nvPr/>
        </p:nvSpPr>
        <p:spPr>
          <a:xfrm>
            <a:off x="8001000" y="1968500"/>
            <a:ext cx="3378200" cy="1143000"/>
          </a:xfrm>
          <a:custGeom>
            <a:avLst/>
            <a:gdLst/>
            <a:ahLst/>
            <a:cxnLst/>
            <a:rect l="l" t="t" r="r" b="b"/>
            <a:pathLst>
              <a:path w="3378200" h="1143000">
                <a:moveTo>
                  <a:pt x="101600" y="1143000"/>
                </a:moveTo>
                <a:lnTo>
                  <a:pt x="101600" y="1143000"/>
                </a:lnTo>
                <a:arcTo hR="101600" wR="101600" stAng="5400000" swAng="5400000"/>
                <a:lnTo>
                  <a:pt x="0" y="101600"/>
                </a:lnTo>
                <a:arcTo hR="101600" wR="101600" stAng="10800000" swAng="5400000"/>
                <a:lnTo>
                  <a:pt x="101600" y="0"/>
                </a:lnTo>
                <a:arcTo hR="101600" wR="63500" stAng="16200000" swAng="-5400000"/>
                <a:lnTo>
                  <a:pt x="38100" y="1041400"/>
                </a:lnTo>
                <a:arcTo hR="101600" wR="63500" stAng="10800000" swAng="-5400000"/>
                <a:close/>
              </a:path>
            </a:pathLst>
          </a:custGeom>
          <a:solidFill>
            <a:srgbClr val="6BA7E6"/>
          </a:solidFill>
          <a:ln/>
        </p:spPr>
      </p:sp>
      <p:sp>
        <p:nvSpPr>
          <p:cNvPr id="15" name="Text 13"/>
          <p:cNvSpPr/>
          <p:nvPr/>
        </p:nvSpPr>
        <p:spPr>
          <a:xfrm>
            <a:off x="8242300" y="2120900"/>
            <a:ext cx="302171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6BA7E6"/>
                </a:solidFill>
                <a:latin typeface="JetBrains Mono" pitchFamily="49" charset="0"/>
                <a:ea typeface="JetBrains Mono" pitchFamily="49" charset="-122"/>
                <a:cs typeface="JetBrains Mono" pitchFamily="49" charset="-120"/>
              </a:rPr>
              <a:t>KEEP GOING</a:t>
            </a:r>
            <a:endParaRPr lang="en-US" sz="1200" dirty="0"/>
          </a:p>
        </p:txBody>
      </p:sp>
      <p:sp>
        <p:nvSpPr>
          <p:cNvPr id="16" name="Text 14"/>
          <p:cNvSpPr/>
          <p:nvPr/>
        </p:nvSpPr>
        <p:spPr>
          <a:xfrm>
            <a:off x="8242300" y="2385020"/>
            <a:ext cx="3021711"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When nothing needs you</a:t>
            </a:r>
            <a:endParaRPr lang="en-US" sz="1600" dirty="0"/>
          </a:p>
        </p:txBody>
      </p:sp>
      <p:sp>
        <p:nvSpPr>
          <p:cNvPr id="17" name="Shape 15"/>
          <p:cNvSpPr/>
          <p:nvPr/>
        </p:nvSpPr>
        <p:spPr>
          <a:xfrm>
            <a:off x="8001000" y="3111500"/>
            <a:ext cx="3378200" cy="1143000"/>
          </a:xfrm>
          <a:prstGeom prst="roundRect">
            <a:avLst>
              <a:gd name="adj" fmla="val 8889"/>
            </a:avLst>
          </a:prstGeom>
          <a:solidFill>
            <a:srgbClr val="1F242C"/>
          </a:solidFill>
          <a:ln/>
        </p:spPr>
      </p:sp>
      <p:sp>
        <p:nvSpPr>
          <p:cNvPr id="18" name="Shape 16"/>
          <p:cNvSpPr/>
          <p:nvPr/>
        </p:nvSpPr>
        <p:spPr>
          <a:xfrm>
            <a:off x="8001000" y="3111500"/>
            <a:ext cx="3378200" cy="1143000"/>
          </a:xfrm>
          <a:custGeom>
            <a:avLst/>
            <a:gdLst/>
            <a:ahLst/>
            <a:cxnLst/>
            <a:rect l="l" t="t" r="r" b="b"/>
            <a:pathLst>
              <a:path w="3378200" h="1143000">
                <a:moveTo>
                  <a:pt x="101600" y="1143000"/>
                </a:moveTo>
                <a:lnTo>
                  <a:pt x="101600" y="1143000"/>
                </a:lnTo>
                <a:arcTo hR="101600" wR="101600" stAng="5400000" swAng="5400000"/>
                <a:lnTo>
                  <a:pt x="0" y="101600"/>
                </a:lnTo>
                <a:arcTo hR="101600" wR="101600" stAng="10800000" swAng="5400000"/>
                <a:lnTo>
                  <a:pt x="101600" y="0"/>
                </a:lnTo>
                <a:arcTo hR="101600" wR="63500" stAng="16200000" swAng="-5400000"/>
                <a:lnTo>
                  <a:pt x="38100" y="1041400"/>
                </a:lnTo>
                <a:arcTo hR="101600" wR="63500" stAng="10800000" swAng="-5400000"/>
                <a:close/>
              </a:path>
            </a:pathLst>
          </a:custGeom>
          <a:solidFill>
            <a:srgbClr val="F0884A"/>
          </a:solidFill>
          <a:ln/>
        </p:spPr>
      </p:sp>
      <p:sp>
        <p:nvSpPr>
          <p:cNvPr id="19" name="Text 17"/>
          <p:cNvSpPr/>
          <p:nvPr/>
        </p:nvSpPr>
        <p:spPr>
          <a:xfrm>
            <a:off x="8242300" y="3263900"/>
            <a:ext cx="302171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0884A"/>
                </a:solidFill>
                <a:latin typeface="JetBrains Mono" pitchFamily="49" charset="0"/>
                <a:ea typeface="JetBrains Mono" pitchFamily="49" charset="-122"/>
                <a:cs typeface="JetBrains Mono" pitchFamily="49" charset="-120"/>
              </a:rPr>
              <a:t>STOP AND ASK</a:t>
            </a:r>
            <a:endParaRPr lang="en-US" sz="1200" dirty="0"/>
          </a:p>
        </p:txBody>
      </p:sp>
      <p:sp>
        <p:nvSpPr>
          <p:cNvPr id="20" name="Text 18"/>
          <p:cNvSpPr/>
          <p:nvPr/>
        </p:nvSpPr>
        <p:spPr>
          <a:xfrm>
            <a:off x="8242300" y="3528020"/>
            <a:ext cx="3021711"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Blocked, or destructive</a:t>
            </a:r>
            <a:endParaRPr lang="en-US" sz="1600" dirty="0"/>
          </a:p>
        </p:txBody>
      </p:sp>
      <p:sp>
        <p:nvSpPr>
          <p:cNvPr id="21" name="Shape 19"/>
          <p:cNvSpPr/>
          <p:nvPr/>
        </p:nvSpPr>
        <p:spPr>
          <a:xfrm>
            <a:off x="8001000" y="4254500"/>
            <a:ext cx="3378200" cy="1143000"/>
          </a:xfrm>
          <a:prstGeom prst="roundRect">
            <a:avLst>
              <a:gd name="adj" fmla="val 8889"/>
            </a:avLst>
          </a:prstGeom>
          <a:solidFill>
            <a:srgbClr val="1F242C"/>
          </a:solidFill>
          <a:ln/>
        </p:spPr>
      </p:sp>
      <p:sp>
        <p:nvSpPr>
          <p:cNvPr id="22" name="Shape 20"/>
          <p:cNvSpPr/>
          <p:nvPr/>
        </p:nvSpPr>
        <p:spPr>
          <a:xfrm>
            <a:off x="8001000" y="4254500"/>
            <a:ext cx="3378200" cy="1143000"/>
          </a:xfrm>
          <a:custGeom>
            <a:avLst/>
            <a:gdLst/>
            <a:ahLst/>
            <a:cxnLst/>
            <a:rect l="l" t="t" r="r" b="b"/>
            <a:pathLst>
              <a:path w="3378200" h="1143000">
                <a:moveTo>
                  <a:pt x="101600" y="1143000"/>
                </a:moveTo>
                <a:lnTo>
                  <a:pt x="101600" y="1143000"/>
                </a:lnTo>
                <a:arcTo hR="101600" wR="101600" stAng="5400000" swAng="5400000"/>
                <a:lnTo>
                  <a:pt x="0" y="101600"/>
                </a:lnTo>
                <a:arcTo hR="101600" wR="101600" stAng="10800000" swAng="5400000"/>
                <a:lnTo>
                  <a:pt x="101600" y="0"/>
                </a:lnTo>
                <a:arcTo hR="101600" wR="63500" stAng="16200000" swAng="-5400000"/>
                <a:lnTo>
                  <a:pt x="38100" y="1041400"/>
                </a:lnTo>
                <a:arcTo hR="101600" wR="63500" stAng="10800000" swAng="-5400000"/>
                <a:close/>
              </a:path>
            </a:pathLst>
          </a:custGeom>
          <a:solidFill>
            <a:srgbClr val="A7B0BB"/>
          </a:solidFill>
          <a:ln/>
        </p:spPr>
      </p:sp>
      <p:sp>
        <p:nvSpPr>
          <p:cNvPr id="23" name="Text 21"/>
          <p:cNvSpPr/>
          <p:nvPr/>
        </p:nvSpPr>
        <p:spPr>
          <a:xfrm>
            <a:off x="8242300" y="4406900"/>
            <a:ext cx="3021711"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7B0BB"/>
                </a:solidFill>
                <a:latin typeface="JetBrains Mono" pitchFamily="49" charset="0"/>
                <a:ea typeface="JetBrains Mono" pitchFamily="49" charset="-122"/>
                <a:cs typeface="JetBrains Mono" pitchFamily="49" charset="-120"/>
              </a:rPr>
              <a:t>UNATTENDED</a:t>
            </a:r>
            <a:endParaRPr lang="en-US" sz="1200" dirty="0"/>
          </a:p>
        </p:txBody>
      </p:sp>
      <p:sp>
        <p:nvSpPr>
          <p:cNvPr id="24" name="Text 22"/>
          <p:cNvSpPr/>
          <p:nvPr/>
        </p:nvSpPr>
        <p:spPr>
          <a:xfrm>
            <a:off x="8242300" y="4671020"/>
            <a:ext cx="3021711"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Prod, deploy, push: your explicit yes</a:t>
            </a:r>
            <a:endParaRPr lang="en-US" sz="16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claude.dev playbook · Anthropic prompting guides, unattended agentic runs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02 · SKILLS, MCP, PLUGINS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Context is the scarce resource</a:t>
            </a:r>
            <a:endParaRPr lang="en-US" sz="3600" dirty="0"/>
          </a:p>
        </p:txBody>
      </p:sp>
      <p:sp>
        <p:nvSpPr>
          <p:cNvPr id="4" name="Shape 2"/>
          <p:cNvSpPr/>
          <p:nvPr/>
        </p:nvSpPr>
        <p:spPr>
          <a:xfrm>
            <a:off x="815975" y="1908175"/>
            <a:ext cx="1981200" cy="1644650"/>
          </a:xfrm>
          <a:prstGeom prst="roundRect">
            <a:avLst>
              <a:gd name="adj" fmla="val 7529"/>
            </a:avLst>
          </a:prstGeom>
          <a:solidFill>
            <a:srgbClr val="FBFAF6"/>
          </a:solidFill>
          <a:ln w="6350">
            <a:solidFill>
              <a:srgbClr val="DDD7CB"/>
            </a:solidFill>
            <a:prstDash val="solid"/>
          </a:ln>
        </p:spPr>
      </p:sp>
      <p:pic>
        <p:nvPicPr>
          <p:cNvPr id="5" name="Image 0" descr="Book">    </p:cNvPr>
          <p:cNvPicPr>
            <a:picLocks noChangeAspect="1"/>
          </p:cNvPicPr>
          <p:nvPr/>
        </p:nvPicPr>
        <p:blipFill>
          <a:blip r:embed="rId1"/>
          <a:srcRect l="0" r="0" t="0" b="0"/>
          <a:stretch/>
        </p:blipFill>
        <p:spPr>
          <a:xfrm>
            <a:off x="996950" y="2089150"/>
            <a:ext cx="304800" cy="304800"/>
          </a:xfrm>
          <a:prstGeom prst="rect">
            <a:avLst/>
          </a:prstGeom>
        </p:spPr>
      </p:pic>
      <p:sp>
        <p:nvSpPr>
          <p:cNvPr id="6" name="Text 3"/>
          <p:cNvSpPr/>
          <p:nvPr/>
        </p:nvSpPr>
        <p:spPr>
          <a:xfrm>
            <a:off x="996950" y="2470150"/>
            <a:ext cx="16700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CLAUDE.md</a:t>
            </a:r>
            <a:endParaRPr lang="en-US" sz="2200" dirty="0"/>
          </a:p>
        </p:txBody>
      </p:sp>
      <p:sp>
        <p:nvSpPr>
          <p:cNvPr id="7" name="Text 4"/>
          <p:cNvSpPr/>
          <p:nvPr/>
        </p:nvSpPr>
        <p:spPr>
          <a:xfrm>
            <a:off x="996950" y="2881610"/>
            <a:ext cx="1670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Every session</a:t>
            </a:r>
            <a:endParaRPr lang="en-US" sz="1200" dirty="0"/>
          </a:p>
        </p:txBody>
      </p:sp>
      <p:sp>
        <p:nvSpPr>
          <p:cNvPr id="8" name="Shape 5"/>
          <p:cNvSpPr/>
          <p:nvPr/>
        </p:nvSpPr>
        <p:spPr>
          <a:xfrm>
            <a:off x="2955925" y="1908175"/>
            <a:ext cx="1981200" cy="1644650"/>
          </a:xfrm>
          <a:prstGeom prst="roundRect">
            <a:avLst>
              <a:gd name="adj" fmla="val 7529"/>
            </a:avLst>
          </a:prstGeom>
          <a:solidFill>
            <a:srgbClr val="FBFAF6"/>
          </a:solidFill>
          <a:ln w="6350">
            <a:solidFill>
              <a:srgbClr val="DDD7CB"/>
            </a:solidFill>
            <a:prstDash val="solid"/>
          </a:ln>
        </p:spPr>
      </p:sp>
      <p:pic>
        <p:nvPicPr>
          <p:cNvPr id="9" name="Image 1" descr="Lightbulb">    </p:cNvPr>
          <p:cNvPicPr>
            <a:picLocks noChangeAspect="1"/>
          </p:cNvPicPr>
          <p:nvPr/>
        </p:nvPicPr>
        <p:blipFill>
          <a:blip r:embed="rId2"/>
          <a:srcRect l="0" r="0" t="0" b="0"/>
          <a:stretch/>
        </p:blipFill>
        <p:spPr>
          <a:xfrm>
            <a:off x="3136900" y="2089150"/>
            <a:ext cx="304800" cy="304800"/>
          </a:xfrm>
          <a:prstGeom prst="rect">
            <a:avLst/>
          </a:prstGeom>
        </p:spPr>
      </p:pic>
      <p:sp>
        <p:nvSpPr>
          <p:cNvPr id="10" name="Text 6"/>
          <p:cNvSpPr/>
          <p:nvPr/>
        </p:nvSpPr>
        <p:spPr>
          <a:xfrm>
            <a:off x="3136900" y="2470150"/>
            <a:ext cx="16700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Skills</a:t>
            </a:r>
            <a:endParaRPr lang="en-US" sz="2200" dirty="0"/>
          </a:p>
        </p:txBody>
      </p:sp>
      <p:sp>
        <p:nvSpPr>
          <p:cNvPr id="11" name="Text 7"/>
          <p:cNvSpPr/>
          <p:nvPr/>
        </p:nvSpPr>
        <p:spPr>
          <a:xfrm>
            <a:off x="3136900" y="2881610"/>
            <a:ext cx="1670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Loaded when relevant</a:t>
            </a:r>
            <a:endParaRPr lang="en-US" sz="1200" dirty="0"/>
          </a:p>
        </p:txBody>
      </p:sp>
      <p:sp>
        <p:nvSpPr>
          <p:cNvPr id="12" name="Shape 8"/>
          <p:cNvSpPr/>
          <p:nvPr/>
        </p:nvSpPr>
        <p:spPr>
          <a:xfrm>
            <a:off x="5095875" y="1908175"/>
            <a:ext cx="1981200" cy="1644650"/>
          </a:xfrm>
          <a:prstGeom prst="roundRect">
            <a:avLst>
              <a:gd name="adj" fmla="val 7529"/>
            </a:avLst>
          </a:prstGeom>
          <a:solidFill>
            <a:srgbClr val="FBFAF6"/>
          </a:solidFill>
          <a:ln w="6350">
            <a:solidFill>
              <a:srgbClr val="DDD7CB"/>
            </a:solidFill>
            <a:prstDash val="solid"/>
          </a:ln>
        </p:spPr>
      </p:sp>
      <p:pic>
        <p:nvPicPr>
          <p:cNvPr id="13" name="Image 2" descr="Lock">    </p:cNvPr>
          <p:cNvPicPr>
            <a:picLocks noChangeAspect="1"/>
          </p:cNvPicPr>
          <p:nvPr/>
        </p:nvPicPr>
        <p:blipFill>
          <a:blip r:embed="rId3"/>
          <a:srcRect l="0" r="0" t="0" b="0"/>
          <a:stretch/>
        </p:blipFill>
        <p:spPr>
          <a:xfrm>
            <a:off x="5276850" y="2089150"/>
            <a:ext cx="304800" cy="304800"/>
          </a:xfrm>
          <a:prstGeom prst="rect">
            <a:avLst/>
          </a:prstGeom>
        </p:spPr>
      </p:pic>
      <p:sp>
        <p:nvSpPr>
          <p:cNvPr id="14" name="Text 9"/>
          <p:cNvSpPr/>
          <p:nvPr/>
        </p:nvSpPr>
        <p:spPr>
          <a:xfrm>
            <a:off x="5276850" y="2470150"/>
            <a:ext cx="16700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Hooks</a:t>
            </a:r>
            <a:endParaRPr lang="en-US" sz="2200" dirty="0"/>
          </a:p>
        </p:txBody>
      </p:sp>
      <p:sp>
        <p:nvSpPr>
          <p:cNvPr id="15" name="Text 10"/>
          <p:cNvSpPr/>
          <p:nvPr/>
        </p:nvSpPr>
        <p:spPr>
          <a:xfrm>
            <a:off x="5276850" y="2881610"/>
            <a:ext cx="1670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Every time, enforced</a:t>
            </a:r>
            <a:endParaRPr lang="en-US" sz="1200" dirty="0"/>
          </a:p>
        </p:txBody>
      </p:sp>
      <p:sp>
        <p:nvSpPr>
          <p:cNvPr id="16" name="Shape 11"/>
          <p:cNvSpPr/>
          <p:nvPr/>
        </p:nvSpPr>
        <p:spPr>
          <a:xfrm>
            <a:off x="7235825" y="1908175"/>
            <a:ext cx="1981200" cy="1644650"/>
          </a:xfrm>
          <a:prstGeom prst="roundRect">
            <a:avLst>
              <a:gd name="adj" fmla="val 7529"/>
            </a:avLst>
          </a:prstGeom>
          <a:solidFill>
            <a:srgbClr val="FBFAF6"/>
          </a:solidFill>
          <a:ln w="6350">
            <a:solidFill>
              <a:srgbClr val="DDD7CB"/>
            </a:solidFill>
            <a:prstDash val="solid"/>
          </a:ln>
        </p:spPr>
      </p:sp>
      <p:pic>
        <p:nvPicPr>
          <p:cNvPr id="17" name="Image 3" descr="Users">    </p:cNvPr>
          <p:cNvPicPr>
            <a:picLocks noChangeAspect="1"/>
          </p:cNvPicPr>
          <p:nvPr/>
        </p:nvPicPr>
        <p:blipFill>
          <a:blip r:embed="rId4"/>
          <a:srcRect l="0" r="0" t="0" b="0"/>
          <a:stretch/>
        </p:blipFill>
        <p:spPr>
          <a:xfrm>
            <a:off x="7416800" y="2089150"/>
            <a:ext cx="304800" cy="304800"/>
          </a:xfrm>
          <a:prstGeom prst="rect">
            <a:avLst/>
          </a:prstGeom>
        </p:spPr>
      </p:pic>
      <p:sp>
        <p:nvSpPr>
          <p:cNvPr id="18" name="Text 12"/>
          <p:cNvSpPr/>
          <p:nvPr/>
        </p:nvSpPr>
        <p:spPr>
          <a:xfrm>
            <a:off x="7416800" y="2470150"/>
            <a:ext cx="16700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Subagents</a:t>
            </a:r>
            <a:endParaRPr lang="en-US" sz="2200" dirty="0"/>
          </a:p>
        </p:txBody>
      </p:sp>
      <p:sp>
        <p:nvSpPr>
          <p:cNvPr id="19" name="Text 13"/>
          <p:cNvSpPr/>
          <p:nvPr/>
        </p:nvSpPr>
        <p:spPr>
          <a:xfrm>
            <a:off x="7416800" y="2881610"/>
            <a:ext cx="1670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Their own context</a:t>
            </a:r>
            <a:endParaRPr lang="en-US" sz="1200" dirty="0"/>
          </a:p>
        </p:txBody>
      </p:sp>
      <p:sp>
        <p:nvSpPr>
          <p:cNvPr id="20" name="Shape 14"/>
          <p:cNvSpPr/>
          <p:nvPr/>
        </p:nvSpPr>
        <p:spPr>
          <a:xfrm>
            <a:off x="9375775" y="1908175"/>
            <a:ext cx="2000250" cy="1644650"/>
          </a:xfrm>
          <a:prstGeom prst="roundRect">
            <a:avLst>
              <a:gd name="adj" fmla="val 7529"/>
            </a:avLst>
          </a:prstGeom>
          <a:solidFill>
            <a:srgbClr val="FBFAF6"/>
          </a:solidFill>
          <a:ln w="6350">
            <a:solidFill>
              <a:srgbClr val="DDD7CB"/>
            </a:solidFill>
            <a:prstDash val="solid"/>
          </a:ln>
        </p:spPr>
      </p:sp>
      <p:pic>
        <p:nvPicPr>
          <p:cNvPr id="21" name="Image 4" descr="Link">    </p:cNvPr>
          <p:cNvPicPr>
            <a:picLocks noChangeAspect="1"/>
          </p:cNvPicPr>
          <p:nvPr/>
        </p:nvPicPr>
        <p:blipFill>
          <a:blip r:embed="rId5"/>
          <a:srcRect l="0" r="0" t="0" b="0"/>
          <a:stretch/>
        </p:blipFill>
        <p:spPr>
          <a:xfrm>
            <a:off x="9556750" y="2089150"/>
            <a:ext cx="304800" cy="304800"/>
          </a:xfrm>
          <a:prstGeom prst="rect">
            <a:avLst/>
          </a:prstGeom>
        </p:spPr>
      </p:pic>
      <p:sp>
        <p:nvSpPr>
          <p:cNvPr id="22" name="Text 15"/>
          <p:cNvSpPr/>
          <p:nvPr/>
        </p:nvSpPr>
        <p:spPr>
          <a:xfrm>
            <a:off x="9556750" y="2470150"/>
            <a:ext cx="168910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A1D22"/>
                </a:solidFill>
                <a:latin typeface="Space Grotesk" pitchFamily="34" charset="0"/>
                <a:ea typeface="Space Grotesk" pitchFamily="34" charset="-122"/>
                <a:cs typeface="Space Grotesk" pitchFamily="34" charset="-120"/>
              </a:rPr>
              <a:t>MCP</a:t>
            </a:r>
            <a:endParaRPr lang="en-US" sz="2200" dirty="0"/>
          </a:p>
        </p:txBody>
      </p:sp>
      <p:sp>
        <p:nvSpPr>
          <p:cNvPr id="23" name="Text 16"/>
          <p:cNvSpPr/>
          <p:nvPr/>
        </p:nvSpPr>
        <p:spPr>
          <a:xfrm>
            <a:off x="9556750" y="2881610"/>
            <a:ext cx="16891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Tool defs use context</a:t>
            </a:r>
            <a:endParaRPr lang="en-US" sz="1200" dirty="0"/>
          </a:p>
        </p:txBody>
      </p:sp>
      <p:pic>
        <p:nvPicPr>
          <p:cNvPr id="24" name="Image 5" descr="web embed">    </p:cNvPr>
          <p:cNvPicPr>
            <a:picLocks noChangeAspect="1"/>
          </p:cNvPicPr>
          <p:nvPr/>
        </p:nvPicPr>
        <p:blipFill>
          <a:blip r:embed="rId6"/>
          <a:srcRect l="0" r="0" t="0" b="0"/>
          <a:stretch/>
        </p:blipFill>
        <p:spPr>
          <a:xfrm>
            <a:off x="812800" y="3810000"/>
            <a:ext cx="10566400" cy="1460500"/>
          </a:xfrm>
          <a:prstGeom prst="rect">
            <a:avLst/>
          </a:prstGeom>
        </p:spPr>
      </p:pic>
      <p:sp>
        <p:nvSpPr>
          <p:cNvPr id="25" name="Text 17"/>
          <p:cNvSpPr/>
          <p:nvPr/>
        </p:nvSpPr>
        <p:spPr>
          <a:xfrm>
            <a:off x="812800" y="541020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Prefer CLI tools</a:t>
            </a:r>
            <a:r>
              <a:rPr lang="en-US" sz="1600" dirty="0">
                <a:solidFill>
                  <a:srgbClr val="1A1D22"/>
                </a:solidFill>
                <a:latin typeface="DM Sans" pitchFamily="34" charset="0"/>
                <a:ea typeface="DM Sans" pitchFamily="34" charset="-122"/>
                <a:cs typeface="DM Sans" pitchFamily="34" charset="-120"/>
              </a:rPr>
              <a:t> (gh, gcloud) · </a:t>
            </a:r>
            <a:r>
              <a:rPr lang="en-US" sz="1600" b="1" dirty="0">
                <a:solidFill>
                  <a:srgbClr val="1A1D22"/>
                </a:solidFill>
                <a:latin typeface="DM Sans" pitchFamily="34" charset="0"/>
                <a:ea typeface="DM Sans" pitchFamily="34" charset="-122"/>
                <a:cs typeface="DM Sans" pitchFamily="34" charset="-120"/>
              </a:rPr>
              <a:t>Vet every plugin</a:t>
            </a:r>
            <a:r>
              <a:rPr lang="en-US" sz="1600" dirty="0">
                <a:solidFill>
                  <a:srgbClr val="1A1D22"/>
                </a:solidFill>
                <a:latin typeface="DM Sans" pitchFamily="34" charset="0"/>
                <a:ea typeface="DM Sans" pitchFamily="34" charset="-122"/>
                <a:cs typeface="DM Sans" pitchFamily="34" charset="-120"/>
              </a:rPr>
              <a:t> like a package</a:t>
            </a:r>
            <a:endParaRPr lang="en-US" sz="1600" dirty="0"/>
          </a:p>
        </p:txBody>
      </p:sp>
      <p:sp>
        <p:nvSpPr>
          <p:cNvPr id="26" name="Text 1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Best practices for Claude Code · Extend Claude Code (code.claude.com/docs)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03 · JIRA AND GITHUB</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From ticket to pull request</a:t>
            </a:r>
            <a:endParaRPr lang="en-US" sz="3600" dirty="0"/>
          </a:p>
        </p:txBody>
      </p:sp>
      <p:sp>
        <p:nvSpPr>
          <p:cNvPr id="4" name="Shape 2"/>
          <p:cNvSpPr/>
          <p:nvPr/>
        </p:nvSpPr>
        <p:spPr>
          <a:xfrm>
            <a:off x="815975" y="2035175"/>
            <a:ext cx="1771650" cy="1263650"/>
          </a:xfrm>
          <a:prstGeom prst="roundRect">
            <a:avLst>
              <a:gd name="adj" fmla="val 9799"/>
            </a:avLst>
          </a:prstGeom>
          <a:solidFill>
            <a:srgbClr val="1F242C"/>
          </a:solidFill>
          <a:ln w="6350">
            <a:solidFill>
              <a:srgbClr val="2E3540"/>
            </a:solidFill>
            <a:prstDash val="solid"/>
          </a:ln>
        </p:spPr>
      </p:sp>
      <p:pic>
        <p:nvPicPr>
          <p:cNvPr id="5" name="Image 0" descr="Activity">    </p:cNvPr>
          <p:cNvPicPr>
            <a:picLocks noChangeAspect="1"/>
          </p:cNvPicPr>
          <p:nvPr/>
        </p:nvPicPr>
        <p:blipFill>
          <a:blip r:embed="rId1"/>
          <a:srcRect l="0" r="0" t="0" b="0"/>
          <a:stretch/>
        </p:blipFill>
        <p:spPr>
          <a:xfrm>
            <a:off x="1549400" y="2341860"/>
            <a:ext cx="304800" cy="304800"/>
          </a:xfrm>
          <a:prstGeom prst="rect">
            <a:avLst/>
          </a:prstGeom>
        </p:spPr>
      </p:pic>
      <p:sp>
        <p:nvSpPr>
          <p:cNvPr id="6" name="Text 3"/>
          <p:cNvSpPr/>
          <p:nvPr/>
        </p:nvSpPr>
        <p:spPr>
          <a:xfrm>
            <a:off x="1115358" y="2748260"/>
            <a:ext cx="1172885" cy="269230"/>
          </a:xfrm>
          <a:prstGeom prst="rect">
            <a:avLst/>
          </a:prstGeom>
          <a:noFill/>
          <a:ln/>
        </p:spPr>
        <p:txBody>
          <a:bodyPr wrap="square" lIns="0" tIns="0" rIns="0" bIns="0" rtlCol="0" anchor="t">
            <a:normAutofit/>
          </a:bodyPr>
          <a:lstStyle/>
          <a:p>
            <a:pPr algn="ctr" indent="0" marL="0">
              <a:lnSpc>
                <a:spcPts val="1920"/>
              </a:lnSpc>
              <a:buNone/>
            </a:pPr>
            <a:r>
              <a:rPr lang="en-US" sz="1600" b="1" dirty="0">
                <a:solidFill>
                  <a:srgbClr val="F2EFE8"/>
                </a:solidFill>
                <a:latin typeface="DM Sans" pitchFamily="34" charset="0"/>
                <a:ea typeface="DM Sans" pitchFamily="34" charset="-122"/>
                <a:cs typeface="DM Sans" pitchFamily="34" charset="-120"/>
              </a:rPr>
              <a:t>Jira ticket</a:t>
            </a:r>
            <a:endParaRPr lang="en-US" sz="1600" dirty="0"/>
          </a:p>
        </p:txBody>
      </p:sp>
      <p:pic>
        <p:nvPicPr>
          <p:cNvPr id="7" name="Image 1" descr="connector">    </p:cNvPr>
          <p:cNvPicPr>
            <a:picLocks noChangeAspect="1"/>
          </p:cNvPicPr>
          <p:nvPr/>
        </p:nvPicPr>
        <p:blipFill>
          <a:blip r:embed="rId2"/>
          <a:srcRect l="0" r="0" t="0" b="0"/>
          <a:stretch/>
        </p:blipFill>
        <p:spPr>
          <a:xfrm>
            <a:off x="2590800" y="2616200"/>
            <a:ext cx="419100" cy="101600"/>
          </a:xfrm>
          <a:prstGeom prst="rect">
            <a:avLst/>
          </a:prstGeom>
        </p:spPr>
      </p:pic>
      <p:sp>
        <p:nvSpPr>
          <p:cNvPr id="8" name="Shape 4"/>
          <p:cNvSpPr/>
          <p:nvPr/>
        </p:nvSpPr>
        <p:spPr>
          <a:xfrm>
            <a:off x="3013075" y="2035175"/>
            <a:ext cx="1771650" cy="1263650"/>
          </a:xfrm>
          <a:prstGeom prst="roundRect">
            <a:avLst>
              <a:gd name="adj" fmla="val 9799"/>
            </a:avLst>
          </a:prstGeom>
          <a:solidFill>
            <a:srgbClr val="1F242C"/>
          </a:solidFill>
          <a:ln w="6350">
            <a:solidFill>
              <a:srgbClr val="2E3540"/>
            </a:solidFill>
            <a:prstDash val="solid"/>
          </a:ln>
        </p:spPr>
      </p:sp>
      <p:pic>
        <p:nvPicPr>
          <p:cNvPr id="9" name="Image 2" descr="Book">    </p:cNvPr>
          <p:cNvPicPr>
            <a:picLocks noChangeAspect="1"/>
          </p:cNvPicPr>
          <p:nvPr/>
        </p:nvPicPr>
        <p:blipFill>
          <a:blip r:embed="rId3"/>
          <a:srcRect l="0" r="0" t="0" b="0"/>
          <a:stretch/>
        </p:blipFill>
        <p:spPr>
          <a:xfrm>
            <a:off x="3746500" y="2341860"/>
            <a:ext cx="304800" cy="304800"/>
          </a:xfrm>
          <a:prstGeom prst="rect">
            <a:avLst/>
          </a:prstGeom>
        </p:spPr>
      </p:pic>
      <p:sp>
        <p:nvSpPr>
          <p:cNvPr id="10" name="Text 5"/>
          <p:cNvSpPr/>
          <p:nvPr/>
        </p:nvSpPr>
        <p:spPr>
          <a:xfrm>
            <a:off x="3386817" y="2748260"/>
            <a:ext cx="1024116" cy="269230"/>
          </a:xfrm>
          <a:prstGeom prst="rect">
            <a:avLst/>
          </a:prstGeom>
          <a:noFill/>
          <a:ln/>
        </p:spPr>
        <p:txBody>
          <a:bodyPr wrap="square" lIns="0" tIns="0" rIns="0" bIns="0" rtlCol="0" anchor="t">
            <a:normAutofit/>
          </a:bodyPr>
          <a:lstStyle/>
          <a:p>
            <a:pPr algn="ctr" indent="0" marL="0">
              <a:lnSpc>
                <a:spcPts val="1920"/>
              </a:lnSpc>
              <a:buNone/>
            </a:pPr>
            <a:r>
              <a:rPr lang="en-US" sz="1600" b="1" dirty="0">
                <a:solidFill>
                  <a:srgbClr val="F2EFE8"/>
                </a:solidFill>
                <a:latin typeface="JetBrains Mono" pitchFamily="49" charset="0"/>
                <a:ea typeface="JetBrains Mono" pitchFamily="49" charset="-122"/>
                <a:cs typeface="JetBrains Mono" pitchFamily="49" charset="-120"/>
              </a:rPr>
              <a:t>SPEC.md</a:t>
            </a:r>
            <a:endParaRPr lang="en-US" sz="1600" dirty="0"/>
          </a:p>
        </p:txBody>
      </p:sp>
      <p:pic>
        <p:nvPicPr>
          <p:cNvPr id="11" name="Image 3" descr="connector">    </p:cNvPr>
          <p:cNvPicPr>
            <a:picLocks noChangeAspect="1"/>
          </p:cNvPicPr>
          <p:nvPr/>
        </p:nvPicPr>
        <p:blipFill>
          <a:blip r:embed="rId4"/>
          <a:srcRect l="0" r="0" t="0" b="0"/>
          <a:stretch/>
        </p:blipFill>
        <p:spPr>
          <a:xfrm>
            <a:off x="4787900" y="2616200"/>
            <a:ext cx="419100" cy="101600"/>
          </a:xfrm>
          <a:prstGeom prst="rect">
            <a:avLst/>
          </a:prstGeom>
        </p:spPr>
      </p:pic>
      <p:sp>
        <p:nvSpPr>
          <p:cNvPr id="12" name="Shape 6"/>
          <p:cNvSpPr/>
          <p:nvPr/>
        </p:nvSpPr>
        <p:spPr>
          <a:xfrm>
            <a:off x="5210175" y="2035175"/>
            <a:ext cx="1771650" cy="1263650"/>
          </a:xfrm>
          <a:prstGeom prst="roundRect">
            <a:avLst>
              <a:gd name="adj" fmla="val 9799"/>
            </a:avLst>
          </a:prstGeom>
          <a:solidFill>
            <a:srgbClr val="1F242C"/>
          </a:solidFill>
          <a:ln w="6350">
            <a:solidFill>
              <a:srgbClr val="2E3540"/>
            </a:solidFill>
            <a:prstDash val="solid"/>
          </a:ln>
        </p:spPr>
      </p:sp>
      <p:pic>
        <p:nvPicPr>
          <p:cNvPr id="13" name="Image 4" descr="Code">    </p:cNvPr>
          <p:cNvPicPr>
            <a:picLocks noChangeAspect="1"/>
          </p:cNvPicPr>
          <p:nvPr/>
        </p:nvPicPr>
        <p:blipFill>
          <a:blip r:embed="rId5"/>
          <a:srcRect l="0" r="0" t="0" b="0"/>
          <a:stretch/>
        </p:blipFill>
        <p:spPr>
          <a:xfrm>
            <a:off x="5943600" y="2341860"/>
            <a:ext cx="304800" cy="304800"/>
          </a:xfrm>
          <a:prstGeom prst="rect">
            <a:avLst/>
          </a:prstGeom>
        </p:spPr>
      </p:pic>
      <p:sp>
        <p:nvSpPr>
          <p:cNvPr id="14" name="Text 7"/>
          <p:cNvSpPr/>
          <p:nvPr/>
        </p:nvSpPr>
        <p:spPr>
          <a:xfrm>
            <a:off x="5680710" y="2748260"/>
            <a:ext cx="830580" cy="269230"/>
          </a:xfrm>
          <a:prstGeom prst="rect">
            <a:avLst/>
          </a:prstGeom>
          <a:noFill/>
          <a:ln/>
        </p:spPr>
        <p:txBody>
          <a:bodyPr wrap="square" lIns="0" tIns="0" rIns="0" bIns="0" rtlCol="0" anchor="t">
            <a:normAutofit/>
          </a:bodyPr>
          <a:lstStyle/>
          <a:p>
            <a:pPr algn="ctr" indent="0" marL="0">
              <a:lnSpc>
                <a:spcPts val="1920"/>
              </a:lnSpc>
              <a:buNone/>
            </a:pPr>
            <a:r>
              <a:rPr lang="en-US" sz="1600" b="1" dirty="0">
                <a:solidFill>
                  <a:srgbClr val="F2EFE8"/>
                </a:solidFill>
                <a:latin typeface="DM Sans" pitchFamily="34" charset="0"/>
                <a:ea typeface="DM Sans" pitchFamily="34" charset="-122"/>
                <a:cs typeface="DM Sans" pitchFamily="34" charset="-120"/>
              </a:rPr>
              <a:t>Branch</a:t>
            </a:r>
            <a:endParaRPr lang="en-US" sz="1600" dirty="0"/>
          </a:p>
        </p:txBody>
      </p:sp>
      <p:pic>
        <p:nvPicPr>
          <p:cNvPr id="15" name="Image 5" descr="connector">    </p:cNvPr>
          <p:cNvPicPr>
            <a:picLocks noChangeAspect="1"/>
          </p:cNvPicPr>
          <p:nvPr/>
        </p:nvPicPr>
        <p:blipFill>
          <a:blip r:embed="rId6"/>
          <a:srcRect l="0" r="0" t="0" b="0"/>
          <a:stretch/>
        </p:blipFill>
        <p:spPr>
          <a:xfrm>
            <a:off x="6985000" y="2616200"/>
            <a:ext cx="419100" cy="101600"/>
          </a:xfrm>
          <a:prstGeom prst="rect">
            <a:avLst/>
          </a:prstGeom>
        </p:spPr>
      </p:pic>
      <p:sp>
        <p:nvSpPr>
          <p:cNvPr id="16" name="Shape 8"/>
          <p:cNvSpPr/>
          <p:nvPr/>
        </p:nvSpPr>
        <p:spPr>
          <a:xfrm>
            <a:off x="7407275" y="2035175"/>
            <a:ext cx="1771650" cy="1263650"/>
          </a:xfrm>
          <a:prstGeom prst="roundRect">
            <a:avLst>
              <a:gd name="adj" fmla="val 9799"/>
            </a:avLst>
          </a:prstGeom>
          <a:solidFill>
            <a:srgbClr val="1F242C"/>
          </a:solidFill>
          <a:ln w="6350">
            <a:solidFill>
              <a:srgbClr val="2E3540"/>
            </a:solidFill>
            <a:prstDash val="solid"/>
          </a:ln>
        </p:spPr>
      </p:sp>
      <p:pic>
        <p:nvPicPr>
          <p:cNvPr id="17" name="Image 6" descr="Search">    </p:cNvPr>
          <p:cNvPicPr>
            <a:picLocks noChangeAspect="1"/>
          </p:cNvPicPr>
          <p:nvPr/>
        </p:nvPicPr>
        <p:blipFill>
          <a:blip r:embed="rId7"/>
          <a:srcRect l="0" r="0" t="0" b="0"/>
          <a:stretch/>
        </p:blipFill>
        <p:spPr>
          <a:xfrm>
            <a:off x="8140700" y="2341860"/>
            <a:ext cx="304800" cy="304800"/>
          </a:xfrm>
          <a:prstGeom prst="rect">
            <a:avLst/>
          </a:prstGeom>
        </p:spPr>
      </p:pic>
      <p:sp>
        <p:nvSpPr>
          <p:cNvPr id="18" name="Text 9"/>
          <p:cNvSpPr/>
          <p:nvPr/>
        </p:nvSpPr>
        <p:spPr>
          <a:xfrm>
            <a:off x="7483837" y="2748260"/>
            <a:ext cx="1618476" cy="269230"/>
          </a:xfrm>
          <a:prstGeom prst="rect">
            <a:avLst/>
          </a:prstGeom>
          <a:noFill/>
          <a:ln/>
        </p:spPr>
        <p:txBody>
          <a:bodyPr wrap="square" lIns="0" tIns="0" rIns="0" bIns="0" rtlCol="0" anchor="t">
            <a:normAutofit/>
          </a:bodyPr>
          <a:lstStyle/>
          <a:p>
            <a:pPr algn="ctr" indent="0" marL="0">
              <a:lnSpc>
                <a:spcPts val="1920"/>
              </a:lnSpc>
              <a:buNone/>
            </a:pPr>
            <a:r>
              <a:rPr lang="en-US" sz="1600" b="1" dirty="0">
                <a:solidFill>
                  <a:srgbClr val="F2EFE8"/>
                </a:solidFill>
                <a:latin typeface="DM Sans" pitchFamily="34" charset="0"/>
                <a:ea typeface="DM Sans" pitchFamily="34" charset="-122"/>
                <a:cs typeface="DM Sans" pitchFamily="34" charset="-120"/>
              </a:rPr>
              <a:t>PR + AI review</a:t>
            </a:r>
            <a:endParaRPr lang="en-US" sz="1600" dirty="0"/>
          </a:p>
        </p:txBody>
      </p:sp>
      <p:pic>
        <p:nvPicPr>
          <p:cNvPr id="19" name="Image 7" descr="connector">    </p:cNvPr>
          <p:cNvPicPr>
            <a:picLocks noChangeAspect="1"/>
          </p:cNvPicPr>
          <p:nvPr/>
        </p:nvPicPr>
        <p:blipFill>
          <a:blip r:embed="rId8"/>
          <a:srcRect l="0" r="0" t="0" b="0"/>
          <a:stretch/>
        </p:blipFill>
        <p:spPr>
          <a:xfrm>
            <a:off x="9182100" y="2616200"/>
            <a:ext cx="419100" cy="101600"/>
          </a:xfrm>
          <a:prstGeom prst="rect">
            <a:avLst/>
          </a:prstGeom>
        </p:spPr>
      </p:pic>
      <p:sp>
        <p:nvSpPr>
          <p:cNvPr id="20" name="Shape 10"/>
          <p:cNvSpPr/>
          <p:nvPr/>
        </p:nvSpPr>
        <p:spPr>
          <a:xfrm>
            <a:off x="9604375" y="2035175"/>
            <a:ext cx="1771650" cy="1263650"/>
          </a:xfrm>
          <a:prstGeom prst="roundRect">
            <a:avLst>
              <a:gd name="adj" fmla="val 9799"/>
            </a:avLst>
          </a:prstGeom>
          <a:solidFill>
            <a:srgbClr val="1F242C"/>
          </a:solidFill>
          <a:ln w="6350">
            <a:solidFill>
              <a:srgbClr val="2E3540"/>
            </a:solidFill>
            <a:prstDash val="solid"/>
          </a:ln>
        </p:spPr>
      </p:sp>
      <p:pic>
        <p:nvPicPr>
          <p:cNvPr id="21" name="Image 8" descr="CheckCircle">    </p:cNvPr>
          <p:cNvPicPr>
            <a:picLocks noChangeAspect="1"/>
          </p:cNvPicPr>
          <p:nvPr/>
        </p:nvPicPr>
        <p:blipFill>
          <a:blip r:embed="rId9"/>
          <a:srcRect l="0" r="0" t="0" b="0"/>
          <a:stretch/>
        </p:blipFill>
        <p:spPr>
          <a:xfrm>
            <a:off x="10337800" y="2219970"/>
            <a:ext cx="304800" cy="304800"/>
          </a:xfrm>
          <a:prstGeom prst="rect">
            <a:avLst/>
          </a:prstGeom>
        </p:spPr>
      </p:pic>
      <p:sp>
        <p:nvSpPr>
          <p:cNvPr id="22" name="Text 11"/>
          <p:cNvSpPr/>
          <p:nvPr/>
        </p:nvSpPr>
        <p:spPr>
          <a:xfrm>
            <a:off x="9734550" y="2626370"/>
            <a:ext cx="1511300" cy="513060"/>
          </a:xfrm>
          <a:prstGeom prst="rect">
            <a:avLst/>
          </a:prstGeom>
          <a:noFill/>
          <a:ln/>
        </p:spPr>
        <p:txBody>
          <a:bodyPr wrap="square" lIns="0" tIns="0" rIns="0" bIns="0" rtlCol="0" anchor="t">
            <a:normAutofit/>
          </a:bodyPr>
          <a:lstStyle/>
          <a:p>
            <a:pPr algn="ctr" indent="0" marL="0">
              <a:lnSpc>
                <a:spcPts val="1920"/>
              </a:lnSpc>
              <a:buNone/>
            </a:pPr>
            <a:r>
              <a:rPr lang="en-US" sz="1600" b="1" dirty="0">
                <a:solidFill>
                  <a:srgbClr val="F2EFE8"/>
                </a:solidFill>
                <a:latin typeface="DM Sans" pitchFamily="34" charset="0"/>
                <a:ea typeface="DM Sans" pitchFamily="34" charset="-122"/>
                <a:cs typeface="DM Sans" pitchFamily="34" charset="-120"/>
              </a:rPr>
              <a:t>Ticket updated</a:t>
            </a:r>
            <a:endParaRPr lang="en-US" sz="1600" dirty="0"/>
          </a:p>
        </p:txBody>
      </p:sp>
      <p:sp>
        <p:nvSpPr>
          <p:cNvPr id="23" name="Shape 12"/>
          <p:cNvSpPr/>
          <p:nvPr/>
        </p:nvSpPr>
        <p:spPr>
          <a:xfrm>
            <a:off x="812800" y="3746500"/>
            <a:ext cx="5181600" cy="1778000"/>
          </a:xfrm>
          <a:prstGeom prst="roundRect">
            <a:avLst>
              <a:gd name="adj" fmla="val 7143"/>
            </a:avLst>
          </a:prstGeom>
          <a:solidFill>
            <a:srgbClr val="1F242C"/>
          </a:solidFill>
          <a:ln/>
        </p:spPr>
      </p:sp>
      <p:sp>
        <p:nvSpPr>
          <p:cNvPr id="24" name="Shape 13"/>
          <p:cNvSpPr/>
          <p:nvPr/>
        </p:nvSpPr>
        <p:spPr>
          <a:xfrm>
            <a:off x="812800" y="3746500"/>
            <a:ext cx="5181600" cy="1778000"/>
          </a:xfrm>
          <a:custGeom>
            <a:avLst/>
            <a:gdLst/>
            <a:ahLst/>
            <a:cxnLst/>
            <a:rect l="l" t="t" r="r" b="b"/>
            <a:pathLst>
              <a:path w="5181600" h="1778000">
                <a:moveTo>
                  <a:pt x="127000" y="1778000"/>
                </a:moveTo>
                <a:lnTo>
                  <a:pt x="127000" y="1778000"/>
                </a:lnTo>
                <a:arcTo hR="127000" wR="127000" stAng="5400000" swAng="5400000"/>
                <a:lnTo>
                  <a:pt x="0" y="127000"/>
                </a:lnTo>
                <a:arcTo hR="127000" wR="127000" stAng="10800000" swAng="5400000"/>
                <a:lnTo>
                  <a:pt x="127000" y="0"/>
                </a:lnTo>
                <a:arcTo hR="127000" wR="88900" stAng="16200000" swAng="-5400000"/>
                <a:lnTo>
                  <a:pt x="38100" y="1651000"/>
                </a:lnTo>
                <a:arcTo hR="127000" wR="88900" stAng="10800000" swAng="-5400000"/>
                <a:close/>
              </a:path>
            </a:pathLst>
          </a:custGeom>
          <a:solidFill>
            <a:srgbClr val="6BA7E6"/>
          </a:solidFill>
          <a:ln/>
        </p:spPr>
      </p:sp>
      <p:sp>
        <p:nvSpPr>
          <p:cNvPr id="25" name="Text 14"/>
          <p:cNvSpPr/>
          <p:nvPr/>
        </p:nvSpPr>
        <p:spPr>
          <a:xfrm>
            <a:off x="1155700" y="4051300"/>
            <a:ext cx="466991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6BA7E6"/>
                </a:solidFill>
                <a:latin typeface="JetBrains Mono" pitchFamily="49" charset="0"/>
                <a:ea typeface="JetBrains Mono" pitchFamily="49" charset="-122"/>
                <a:cs typeface="JetBrains Mono" pitchFamily="49" charset="-120"/>
              </a:rPr>
              <a:t>AGENT MAY</a:t>
            </a:r>
            <a:endParaRPr lang="en-US" sz="1200" dirty="0"/>
          </a:p>
        </p:txBody>
      </p:sp>
      <p:sp>
        <p:nvSpPr>
          <p:cNvPr id="26" name="Text 15"/>
          <p:cNvSpPr/>
          <p:nvPr/>
        </p:nvSpPr>
        <p:spPr>
          <a:xfrm>
            <a:off x="1155700" y="4340820"/>
            <a:ext cx="48387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Read tickets and code, comment, draft the PR</a:t>
            </a:r>
            <a:endParaRPr lang="en-US" sz="1600" dirty="0"/>
          </a:p>
        </p:txBody>
      </p:sp>
      <p:sp>
        <p:nvSpPr>
          <p:cNvPr id="27" name="Text 16"/>
          <p:cNvSpPr/>
          <p:nvPr/>
        </p:nvSpPr>
        <p:spPr>
          <a:xfrm>
            <a:off x="1155700" y="4701480"/>
            <a:ext cx="466991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CLI first (gh). MCP where there is no CLI.</a:t>
            </a:r>
            <a:endParaRPr lang="en-US" sz="1200" dirty="0"/>
          </a:p>
        </p:txBody>
      </p:sp>
      <p:sp>
        <p:nvSpPr>
          <p:cNvPr id="28" name="Shape 17"/>
          <p:cNvSpPr/>
          <p:nvPr/>
        </p:nvSpPr>
        <p:spPr>
          <a:xfrm>
            <a:off x="6197600" y="3746500"/>
            <a:ext cx="5181600" cy="1778000"/>
          </a:xfrm>
          <a:prstGeom prst="roundRect">
            <a:avLst>
              <a:gd name="adj" fmla="val 7143"/>
            </a:avLst>
          </a:prstGeom>
          <a:solidFill>
            <a:srgbClr val="1F242C"/>
          </a:solidFill>
          <a:ln/>
        </p:spPr>
      </p:sp>
      <p:sp>
        <p:nvSpPr>
          <p:cNvPr id="29" name="Shape 18"/>
          <p:cNvSpPr/>
          <p:nvPr/>
        </p:nvSpPr>
        <p:spPr>
          <a:xfrm>
            <a:off x="6197600" y="3746500"/>
            <a:ext cx="5181600" cy="1778000"/>
          </a:xfrm>
          <a:custGeom>
            <a:avLst/>
            <a:gdLst/>
            <a:ahLst/>
            <a:cxnLst/>
            <a:rect l="l" t="t" r="r" b="b"/>
            <a:pathLst>
              <a:path w="5181600" h="1778000">
                <a:moveTo>
                  <a:pt x="127000" y="1778000"/>
                </a:moveTo>
                <a:lnTo>
                  <a:pt x="127000" y="1778000"/>
                </a:lnTo>
                <a:arcTo hR="127000" wR="127000" stAng="5400000" swAng="5400000"/>
                <a:lnTo>
                  <a:pt x="0" y="127000"/>
                </a:lnTo>
                <a:arcTo hR="127000" wR="127000" stAng="10800000" swAng="5400000"/>
                <a:lnTo>
                  <a:pt x="127000" y="0"/>
                </a:lnTo>
                <a:arcTo hR="127000" wR="88900" stAng="16200000" swAng="-5400000"/>
                <a:lnTo>
                  <a:pt x="38100" y="1651000"/>
                </a:lnTo>
                <a:arcTo hR="127000" wR="88900" stAng="10800000" swAng="-5400000"/>
                <a:close/>
              </a:path>
            </a:pathLst>
          </a:custGeom>
          <a:solidFill>
            <a:srgbClr val="F0884A"/>
          </a:solidFill>
          <a:ln/>
        </p:spPr>
      </p:sp>
      <p:sp>
        <p:nvSpPr>
          <p:cNvPr id="30" name="Text 19"/>
          <p:cNvSpPr/>
          <p:nvPr/>
        </p:nvSpPr>
        <p:spPr>
          <a:xfrm>
            <a:off x="6540500" y="4051300"/>
            <a:ext cx="466991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F0884A"/>
                </a:solidFill>
                <a:latin typeface="JetBrains Mono" pitchFamily="49" charset="0"/>
                <a:ea typeface="JetBrains Mono" pitchFamily="49" charset="-122"/>
                <a:cs typeface="JetBrains Mono" pitchFamily="49" charset="-120"/>
              </a:rPr>
              <a:t>HUMAN APPROVES</a:t>
            </a:r>
            <a:endParaRPr lang="en-US" sz="1200" dirty="0"/>
          </a:p>
        </p:txBody>
      </p:sp>
      <p:sp>
        <p:nvSpPr>
          <p:cNvPr id="31" name="Text 20"/>
          <p:cNvSpPr/>
          <p:nvPr/>
        </p:nvSpPr>
        <p:spPr>
          <a:xfrm>
            <a:off x="6540500" y="4340820"/>
            <a:ext cx="466991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Merge, status changes, anything destructive</a:t>
            </a:r>
            <a:endParaRPr lang="en-US" sz="1600" dirty="0"/>
          </a:p>
        </p:txBody>
      </p:sp>
      <p:sp>
        <p:nvSpPr>
          <p:cNvPr id="32" name="Text 21"/>
          <p:cNvSpPr/>
          <p:nvPr/>
        </p:nvSpPr>
        <p:spPr>
          <a:xfrm>
            <a:off x="6540500" y="4701480"/>
            <a:ext cx="466991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Least-privilege tokens. Read-only by default.</a:t>
            </a:r>
            <a:endParaRPr lang="en-US" sz="1200" dirty="0"/>
          </a:p>
        </p:txBody>
      </p:sp>
      <p:sp>
        <p:nvSpPr>
          <p:cNvPr id="33" name="Text 2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Best practices for Claude Code, CLI tools and MCP · claude.dev, How the Claude Code team does code review</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04 · PLANNING AND SPECIFICATION</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Spec before code</a:t>
            </a:r>
            <a:endParaRPr lang="en-US" sz="3600" dirty="0"/>
          </a:p>
        </p:txBody>
      </p:sp>
      <p:sp>
        <p:nvSpPr>
          <p:cNvPr id="4" name="Text 2"/>
          <p:cNvSpPr/>
          <p:nvPr/>
        </p:nvSpPr>
        <p:spPr>
          <a:xfrm>
            <a:off x="812800" y="1905000"/>
            <a:ext cx="2489200" cy="609600"/>
          </a:xfrm>
          <a:prstGeom prst="roundRect">
            <a:avLst>
              <a:gd name="adj" fmla="val 50000"/>
            </a:avLst>
          </a:prstGeom>
          <a:solidFill>
            <a:srgbClr val="B6531A"/>
          </a:solidFill>
          <a:ln/>
        </p:spPr>
        <p:txBody>
          <a:bodyPr wrap="square" lIns="0" tIns="0" rIns="0" bIns="0" rtlCol="0" anchor="ctr">
            <a:normAutofit/>
          </a:bodyPr>
          <a:lstStyle/>
          <a:p>
            <a:pPr algn="ctr" indent="0" marL="0">
              <a:lnSpc>
                <a:spcPts val="2240"/>
              </a:lnSpc>
              <a:buNone/>
            </a:pPr>
            <a:r>
              <a:rPr lang="en-US" sz="1600" b="1" dirty="0">
                <a:solidFill>
                  <a:srgbClr val="FBFAF6"/>
                </a:solidFill>
                <a:latin typeface="DM Sans" pitchFamily="34" charset="0"/>
                <a:ea typeface="DM Sans" pitchFamily="34" charset="-122"/>
                <a:cs typeface="DM Sans" pitchFamily="34" charset="-120"/>
              </a:rPr>
              <a:t>1 · Explore</a:t>
            </a:r>
            <a:endParaRPr lang="en-US" sz="1600" dirty="0"/>
          </a:p>
        </p:txBody>
      </p:sp>
      <p:sp>
        <p:nvSpPr>
          <p:cNvPr id="5" name="Text 3"/>
          <p:cNvSpPr/>
          <p:nvPr/>
        </p:nvSpPr>
        <p:spPr>
          <a:xfrm>
            <a:off x="3505200" y="1905000"/>
            <a:ext cx="2489200" cy="609600"/>
          </a:xfrm>
          <a:prstGeom prst="roundRect">
            <a:avLst>
              <a:gd name="adj" fmla="val 50000"/>
            </a:avLst>
          </a:prstGeom>
          <a:solidFill>
            <a:srgbClr val="B6531A"/>
          </a:solidFill>
          <a:ln/>
        </p:spPr>
        <p:txBody>
          <a:bodyPr wrap="square" lIns="0" tIns="0" rIns="0" bIns="0" rtlCol="0" anchor="ctr">
            <a:normAutofit/>
          </a:bodyPr>
          <a:lstStyle/>
          <a:p>
            <a:pPr algn="ctr" indent="0" marL="0">
              <a:lnSpc>
                <a:spcPts val="2240"/>
              </a:lnSpc>
              <a:buNone/>
            </a:pPr>
            <a:r>
              <a:rPr lang="en-US" sz="1600" b="1" dirty="0">
                <a:solidFill>
                  <a:srgbClr val="FBFAF6"/>
                </a:solidFill>
                <a:latin typeface="DM Sans" pitchFamily="34" charset="0"/>
                <a:ea typeface="DM Sans" pitchFamily="34" charset="-122"/>
                <a:cs typeface="DM Sans" pitchFamily="34" charset="-120"/>
              </a:rPr>
              <a:t>2 · Plan</a:t>
            </a:r>
            <a:endParaRPr lang="en-US" sz="1600" dirty="0"/>
          </a:p>
        </p:txBody>
      </p:sp>
      <p:sp>
        <p:nvSpPr>
          <p:cNvPr id="6" name="Text 4"/>
          <p:cNvSpPr/>
          <p:nvPr/>
        </p:nvSpPr>
        <p:spPr>
          <a:xfrm>
            <a:off x="6203950" y="1911350"/>
            <a:ext cx="2476500" cy="596900"/>
          </a:xfrm>
          <a:prstGeom prst="roundRect">
            <a:avLst>
              <a:gd name="adj" fmla="val 50000"/>
            </a:avLst>
          </a:prstGeom>
          <a:noFill/>
          <a:ln w="12700">
            <a:solidFill>
              <a:srgbClr val="2F6DB0"/>
            </a:solidFill>
            <a:prstDash val="solid"/>
          </a:ln>
        </p:spPr>
        <p:txBody>
          <a:bodyPr wrap="square" lIns="0" tIns="0" rIns="0" bIns="0" rtlCol="0" anchor="ctr">
            <a:normAutofit/>
          </a:bodyPr>
          <a:lstStyle/>
          <a:p>
            <a:pPr algn="ctr" indent="0" marL="0">
              <a:lnSpc>
                <a:spcPts val="2240"/>
              </a:lnSpc>
              <a:buNone/>
            </a:pPr>
            <a:r>
              <a:rPr lang="en-US" sz="1600" b="1" dirty="0">
                <a:solidFill>
                  <a:srgbClr val="2F6DB0"/>
                </a:solidFill>
                <a:latin typeface="DM Sans" pitchFamily="34" charset="0"/>
                <a:ea typeface="DM Sans" pitchFamily="34" charset="-122"/>
                <a:cs typeface="DM Sans" pitchFamily="34" charset="-120"/>
              </a:rPr>
              <a:t>3 · Implement</a:t>
            </a:r>
            <a:endParaRPr lang="en-US" sz="1600" dirty="0"/>
          </a:p>
        </p:txBody>
      </p:sp>
      <p:sp>
        <p:nvSpPr>
          <p:cNvPr id="7" name="Text 5"/>
          <p:cNvSpPr/>
          <p:nvPr/>
        </p:nvSpPr>
        <p:spPr>
          <a:xfrm>
            <a:off x="8896350" y="1911350"/>
            <a:ext cx="2476500" cy="596900"/>
          </a:xfrm>
          <a:prstGeom prst="roundRect">
            <a:avLst>
              <a:gd name="adj" fmla="val 50000"/>
            </a:avLst>
          </a:prstGeom>
          <a:noFill/>
          <a:ln w="12700">
            <a:solidFill>
              <a:srgbClr val="2F6DB0"/>
            </a:solidFill>
            <a:prstDash val="solid"/>
          </a:ln>
        </p:spPr>
        <p:txBody>
          <a:bodyPr wrap="square" lIns="0" tIns="0" rIns="0" bIns="0" rtlCol="0" anchor="ctr">
            <a:normAutofit/>
          </a:bodyPr>
          <a:lstStyle/>
          <a:p>
            <a:pPr algn="ctr" indent="0" marL="0">
              <a:lnSpc>
                <a:spcPts val="2240"/>
              </a:lnSpc>
              <a:buNone/>
            </a:pPr>
            <a:r>
              <a:rPr lang="en-US" sz="1600" b="1" dirty="0">
                <a:solidFill>
                  <a:srgbClr val="2F6DB0"/>
                </a:solidFill>
                <a:latin typeface="DM Sans" pitchFamily="34" charset="0"/>
                <a:ea typeface="DM Sans" pitchFamily="34" charset="-122"/>
                <a:cs typeface="DM Sans" pitchFamily="34" charset="-120"/>
              </a:rPr>
              <a:t>4 · Commit</a:t>
            </a:r>
            <a:endParaRPr lang="en-US" sz="1600" dirty="0"/>
          </a:p>
        </p:txBody>
      </p:sp>
      <p:sp>
        <p:nvSpPr>
          <p:cNvPr id="8" name="Text 6"/>
          <p:cNvSpPr/>
          <p:nvPr/>
        </p:nvSpPr>
        <p:spPr>
          <a:xfrm>
            <a:off x="735076" y="2590800"/>
            <a:ext cx="533704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55C66"/>
                </a:solidFill>
                <a:latin typeface="DM Sans" pitchFamily="34" charset="0"/>
                <a:ea typeface="DM Sans" pitchFamily="34" charset="-122"/>
                <a:cs typeface="DM Sans" pitchFamily="34" charset="-120"/>
              </a:rPr>
              <a:t>Plan mode: reads, asks, changes nothing</a:t>
            </a:r>
            <a:endParaRPr lang="en-US" sz="1200" dirty="0"/>
          </a:p>
        </p:txBody>
      </p:sp>
      <p:sp>
        <p:nvSpPr>
          <p:cNvPr id="9" name="Shape 7"/>
          <p:cNvSpPr/>
          <p:nvPr/>
        </p:nvSpPr>
        <p:spPr>
          <a:xfrm>
            <a:off x="815975" y="2936875"/>
            <a:ext cx="4438650" cy="2724150"/>
          </a:xfrm>
          <a:prstGeom prst="roundRect">
            <a:avLst>
              <a:gd name="adj" fmla="val 5478"/>
            </a:avLst>
          </a:prstGeom>
          <a:solidFill>
            <a:srgbClr val="FBFAF6"/>
          </a:solidFill>
          <a:ln w="6350">
            <a:solidFill>
              <a:srgbClr val="DDD7CB"/>
            </a:solidFill>
            <a:prstDash val="solid"/>
          </a:ln>
        </p:spPr>
      </p:sp>
      <p:sp>
        <p:nvSpPr>
          <p:cNvPr id="10" name="Text 8"/>
          <p:cNvSpPr/>
          <p:nvPr/>
        </p:nvSpPr>
        <p:spPr>
          <a:xfrm>
            <a:off x="1123950" y="3244850"/>
            <a:ext cx="285309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1 · Claude interviews you</a:t>
            </a:r>
            <a:endParaRPr lang="en-US" sz="1600" dirty="0"/>
          </a:p>
        </p:txBody>
      </p:sp>
      <p:pic>
        <p:nvPicPr>
          <p:cNvPr id="11" name="Image 0" descr="arrow-down">    </p:cNvPr>
          <p:cNvPicPr>
            <a:picLocks noChangeAspect="1"/>
          </p:cNvPicPr>
          <p:nvPr/>
        </p:nvPicPr>
        <p:blipFill>
          <a:blip r:embed="rId1"/>
          <a:srcRect l="0" r="0" t="0" b="0"/>
          <a:stretch/>
        </p:blipFill>
        <p:spPr>
          <a:xfrm>
            <a:off x="1123950" y="3618210"/>
            <a:ext cx="152400" cy="279400"/>
          </a:xfrm>
          <a:prstGeom prst="rect">
            <a:avLst/>
          </a:prstGeom>
        </p:spPr>
      </p:pic>
      <p:sp>
        <p:nvSpPr>
          <p:cNvPr id="12" name="Text 9"/>
          <p:cNvSpPr/>
          <p:nvPr/>
        </p:nvSpPr>
        <p:spPr>
          <a:xfrm>
            <a:off x="1123950" y="3986510"/>
            <a:ext cx="2384881"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2 · It writes </a:t>
            </a:r>
            <a:r>
              <a:rPr lang="en-US" sz="1600" b="1" dirty="0">
                <a:solidFill>
                  <a:srgbClr val="B6531A"/>
                </a:solidFill>
                <a:latin typeface="DM Sans" pitchFamily="34" charset="0"/>
                <a:ea typeface="DM Sans" pitchFamily="34" charset="-122"/>
                <a:cs typeface="DM Sans" pitchFamily="34" charset="-120"/>
              </a:rPr>
              <a:t>SPEC.md</a:t>
            </a:r>
            <a:endParaRPr lang="en-US" sz="1600" dirty="0"/>
          </a:p>
        </p:txBody>
      </p:sp>
      <p:pic>
        <p:nvPicPr>
          <p:cNvPr id="13" name="Image 1" descr="arrow-down">    </p:cNvPr>
          <p:cNvPicPr>
            <a:picLocks noChangeAspect="1"/>
          </p:cNvPicPr>
          <p:nvPr/>
        </p:nvPicPr>
        <p:blipFill>
          <a:blip r:embed="rId2"/>
          <a:srcRect l="0" r="0" t="0" b="0"/>
          <a:stretch/>
        </p:blipFill>
        <p:spPr>
          <a:xfrm>
            <a:off x="1123950" y="4359870"/>
            <a:ext cx="152400" cy="279400"/>
          </a:xfrm>
          <a:prstGeom prst="rect">
            <a:avLst/>
          </a:prstGeom>
        </p:spPr>
      </p:pic>
      <p:sp>
        <p:nvSpPr>
          <p:cNvPr id="14" name="Text 10"/>
          <p:cNvSpPr/>
          <p:nvPr/>
        </p:nvSpPr>
        <p:spPr>
          <a:xfrm>
            <a:off x="1123950" y="4728170"/>
            <a:ext cx="3102233"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3 · A fresh session builds it</a:t>
            </a:r>
            <a:endParaRPr lang="en-US" sz="1600" dirty="0"/>
          </a:p>
        </p:txBody>
      </p:sp>
      <p:sp>
        <p:nvSpPr>
          <p:cNvPr id="15" name="Text 11"/>
          <p:cNvSpPr/>
          <p:nvPr/>
        </p:nvSpPr>
        <p:spPr>
          <a:xfrm>
            <a:off x="1123950" y="5101530"/>
            <a:ext cx="284309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One-sentence diff? Skip the plan.</a:t>
            </a:r>
            <a:endParaRPr lang="en-US" sz="1200" dirty="0"/>
          </a:p>
        </p:txBody>
      </p:sp>
      <p:sp>
        <p:nvSpPr>
          <p:cNvPr id="16" name="Shape 12"/>
          <p:cNvSpPr/>
          <p:nvPr/>
        </p:nvSpPr>
        <p:spPr>
          <a:xfrm>
            <a:off x="5464175" y="2936875"/>
            <a:ext cx="5911850" cy="2724150"/>
          </a:xfrm>
          <a:prstGeom prst="roundRect">
            <a:avLst>
              <a:gd name="adj" fmla="val 5478"/>
            </a:avLst>
          </a:prstGeom>
          <a:solidFill>
            <a:srgbClr val="FBFAF6"/>
          </a:solidFill>
          <a:ln w="6350">
            <a:solidFill>
              <a:srgbClr val="DDD7CB"/>
            </a:solidFill>
            <a:prstDash val="solid"/>
          </a:ln>
        </p:spPr>
      </p:sp>
      <p:sp>
        <p:nvSpPr>
          <p:cNvPr id="17" name="Text 13"/>
          <p:cNvSpPr/>
          <p:nvPr/>
        </p:nvSpPr>
        <p:spPr>
          <a:xfrm>
            <a:off x="5772150" y="3244850"/>
            <a:ext cx="545477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B6531A"/>
                </a:solidFill>
                <a:latin typeface="JetBrains Mono" pitchFamily="49" charset="0"/>
                <a:ea typeface="JetBrains Mono" pitchFamily="49" charset="-122"/>
                <a:cs typeface="JetBrains Mono" pitchFamily="49" charset="-120"/>
              </a:rPr>
              <a:t>SPEC.md</a:t>
            </a:r>
            <a:endParaRPr lang="en-US" sz="1600" dirty="0"/>
          </a:p>
        </p:txBody>
      </p:sp>
      <p:pic>
        <p:nvPicPr>
          <p:cNvPr id="18" name="Image 2" descr="Check">    </p:cNvPr>
          <p:cNvPicPr>
            <a:picLocks noChangeAspect="1"/>
          </p:cNvPicPr>
          <p:nvPr/>
        </p:nvPicPr>
        <p:blipFill>
          <a:blip r:embed="rId3"/>
          <a:srcRect l="0" r="0" t="0" b="0"/>
          <a:stretch/>
        </p:blipFill>
        <p:spPr>
          <a:xfrm>
            <a:off x="5772150" y="3646140"/>
            <a:ext cx="203200" cy="203200"/>
          </a:xfrm>
          <a:prstGeom prst="rect">
            <a:avLst/>
          </a:prstGeom>
        </p:spPr>
      </p:pic>
      <p:sp>
        <p:nvSpPr>
          <p:cNvPr id="19" name="Text 14"/>
          <p:cNvSpPr/>
          <p:nvPr/>
        </p:nvSpPr>
        <p:spPr>
          <a:xfrm>
            <a:off x="6102350" y="3605510"/>
            <a:ext cx="396388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Goal and finish line: “Done means…”</a:t>
            </a:r>
            <a:endParaRPr lang="en-US" sz="1600" dirty="0"/>
          </a:p>
        </p:txBody>
      </p:sp>
      <p:pic>
        <p:nvPicPr>
          <p:cNvPr id="20" name="Image 3" descr="Check">    </p:cNvPr>
          <p:cNvPicPr>
            <a:picLocks noChangeAspect="1"/>
          </p:cNvPicPr>
          <p:nvPr/>
        </p:nvPicPr>
        <p:blipFill>
          <a:blip r:embed="rId4"/>
          <a:srcRect l="0" r="0" t="0" b="0"/>
          <a:stretch/>
        </p:blipFill>
        <p:spPr>
          <a:xfrm>
            <a:off x="5772150" y="4006800"/>
            <a:ext cx="203200" cy="203200"/>
          </a:xfrm>
          <a:prstGeom prst="rect">
            <a:avLst/>
          </a:prstGeom>
        </p:spPr>
      </p:pic>
      <p:sp>
        <p:nvSpPr>
          <p:cNvPr id="21" name="Text 15"/>
          <p:cNvSpPr/>
          <p:nvPr/>
        </p:nvSpPr>
        <p:spPr>
          <a:xfrm>
            <a:off x="6102350" y="3966170"/>
            <a:ext cx="350793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Files, interfaces, layers involved</a:t>
            </a:r>
            <a:endParaRPr lang="en-US" sz="1600" dirty="0"/>
          </a:p>
        </p:txBody>
      </p:sp>
      <p:pic>
        <p:nvPicPr>
          <p:cNvPr id="22" name="Image 4" descr="Check">    </p:cNvPr>
          <p:cNvPicPr>
            <a:picLocks noChangeAspect="1"/>
          </p:cNvPicPr>
          <p:nvPr/>
        </p:nvPicPr>
        <p:blipFill>
          <a:blip r:embed="rId5"/>
          <a:srcRect l="0" r="0" t="0" b="0"/>
          <a:stretch/>
        </p:blipFill>
        <p:spPr>
          <a:xfrm>
            <a:off x="5772150" y="4367461"/>
            <a:ext cx="203200" cy="203200"/>
          </a:xfrm>
          <a:prstGeom prst="rect">
            <a:avLst/>
          </a:prstGeom>
        </p:spPr>
      </p:pic>
      <p:sp>
        <p:nvSpPr>
          <p:cNvPr id="23" name="Text 16"/>
          <p:cNvSpPr/>
          <p:nvPr/>
        </p:nvSpPr>
        <p:spPr>
          <a:xfrm>
            <a:off x="6102350" y="4326830"/>
            <a:ext cx="1478935"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Out of scope</a:t>
            </a:r>
            <a:endParaRPr lang="en-US" sz="1600" dirty="0"/>
          </a:p>
        </p:txBody>
      </p:sp>
      <p:pic>
        <p:nvPicPr>
          <p:cNvPr id="24" name="Image 5" descr="Check">    </p:cNvPr>
          <p:cNvPicPr>
            <a:picLocks noChangeAspect="1"/>
          </p:cNvPicPr>
          <p:nvPr/>
        </p:nvPicPr>
        <p:blipFill>
          <a:blip r:embed="rId6"/>
          <a:srcRect l="0" r="0" t="0" b="0"/>
          <a:stretch/>
        </p:blipFill>
        <p:spPr>
          <a:xfrm>
            <a:off x="5772150" y="4728121"/>
            <a:ext cx="203200" cy="203200"/>
          </a:xfrm>
          <a:prstGeom prst="rect">
            <a:avLst/>
          </a:prstGeom>
        </p:spPr>
      </p:pic>
      <p:sp>
        <p:nvSpPr>
          <p:cNvPr id="25" name="Text 17"/>
          <p:cNvSpPr/>
          <p:nvPr/>
        </p:nvSpPr>
        <p:spPr>
          <a:xfrm>
            <a:off x="6102350" y="4687491"/>
            <a:ext cx="3589853"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Tests and an end-to-end check</a:t>
            </a:r>
            <a:endParaRPr lang="en-US" sz="1600" dirty="0"/>
          </a:p>
        </p:txBody>
      </p:sp>
      <p:pic>
        <p:nvPicPr>
          <p:cNvPr id="26" name="Image 6" descr="Check">    </p:cNvPr>
          <p:cNvPicPr>
            <a:picLocks noChangeAspect="1"/>
          </p:cNvPicPr>
          <p:nvPr/>
        </p:nvPicPr>
        <p:blipFill>
          <a:blip r:embed="rId7"/>
          <a:srcRect l="0" r="0" t="0" b="0"/>
          <a:stretch/>
        </p:blipFill>
        <p:spPr>
          <a:xfrm>
            <a:off x="5772150" y="5088781"/>
            <a:ext cx="203200" cy="203200"/>
          </a:xfrm>
          <a:prstGeom prst="rect">
            <a:avLst/>
          </a:prstGeom>
        </p:spPr>
      </p:pic>
      <p:sp>
        <p:nvSpPr>
          <p:cNvPr id="27" name="Text 18"/>
          <p:cNvSpPr/>
          <p:nvPr/>
        </p:nvSpPr>
        <p:spPr>
          <a:xfrm>
            <a:off x="6102350" y="5048151"/>
            <a:ext cx="2460843"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A1D22"/>
                </a:solidFill>
                <a:latin typeface="DM Sans" pitchFamily="34" charset="0"/>
                <a:ea typeface="DM Sans" pitchFamily="34" charset="-122"/>
                <a:cs typeface="DM Sans" pitchFamily="34" charset="-120"/>
              </a:rPr>
              <a:t>When to stop and ask</a:t>
            </a:r>
            <a:endParaRPr lang="en-US" sz="1600" dirty="0"/>
          </a:p>
        </p:txBody>
      </p:sp>
      <p:sp>
        <p:nvSpPr>
          <p:cNvPr id="28"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Best practices for Claude Code, Explore, plan, code and Let Claude interview you</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05 · AGENTS, SUBAGENTS, ADVISOR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Delegate big work, check evidence</a:t>
            </a:r>
            <a:endParaRPr lang="en-US" sz="3600" dirty="0"/>
          </a:p>
        </p:txBody>
      </p:sp>
      <p:pic>
        <p:nvPicPr>
          <p:cNvPr id="4" name="Image 0" descr="web embed">    </p:cNvPr>
          <p:cNvPicPr>
            <a:picLocks noChangeAspect="1"/>
          </p:cNvPicPr>
          <p:nvPr/>
        </p:nvPicPr>
        <p:blipFill>
          <a:blip r:embed="rId1"/>
          <a:srcRect l="0" r="0" t="0" b="0"/>
          <a:stretch/>
        </p:blipFill>
        <p:spPr>
          <a:xfrm>
            <a:off x="812800" y="1841500"/>
            <a:ext cx="5207000" cy="3810000"/>
          </a:xfrm>
          <a:prstGeom prst="rect">
            <a:avLst/>
          </a:prstGeom>
        </p:spPr>
      </p:pic>
      <p:sp>
        <p:nvSpPr>
          <p:cNvPr id="5" name="Shape 2"/>
          <p:cNvSpPr/>
          <p:nvPr/>
        </p:nvSpPr>
        <p:spPr>
          <a:xfrm>
            <a:off x="6223000" y="1841500"/>
            <a:ext cx="5156200" cy="1841500"/>
          </a:xfrm>
          <a:prstGeom prst="roundRect">
            <a:avLst>
              <a:gd name="adj" fmla="val 6897"/>
            </a:avLst>
          </a:prstGeom>
          <a:solidFill>
            <a:srgbClr val="1F242C"/>
          </a:solidFill>
          <a:ln/>
        </p:spPr>
      </p:sp>
      <p:sp>
        <p:nvSpPr>
          <p:cNvPr id="6" name="Shape 3"/>
          <p:cNvSpPr/>
          <p:nvPr/>
        </p:nvSpPr>
        <p:spPr>
          <a:xfrm>
            <a:off x="6223000" y="1841500"/>
            <a:ext cx="5156200" cy="1841500"/>
          </a:xfrm>
          <a:custGeom>
            <a:avLst/>
            <a:gdLst/>
            <a:ahLst/>
            <a:cxnLst/>
            <a:rect l="l" t="t" r="r" b="b"/>
            <a:pathLst>
              <a:path w="5156200" h="1841500">
                <a:moveTo>
                  <a:pt x="127000" y="1841500"/>
                </a:moveTo>
                <a:lnTo>
                  <a:pt x="127000" y="1841500"/>
                </a:lnTo>
                <a:arcTo hR="127000" wR="127000" stAng="5400000" swAng="5400000"/>
                <a:lnTo>
                  <a:pt x="0" y="127000"/>
                </a:lnTo>
                <a:arcTo hR="127000" wR="127000" stAng="10800000" swAng="5400000"/>
                <a:lnTo>
                  <a:pt x="127000" y="0"/>
                </a:lnTo>
                <a:arcTo hR="127000" wR="88900" stAng="16200000" swAng="-5400000"/>
                <a:lnTo>
                  <a:pt x="38100" y="1714500"/>
                </a:lnTo>
                <a:arcTo hR="127000" wR="88900" stAng="10800000" swAng="-5400000"/>
                <a:close/>
              </a:path>
            </a:pathLst>
          </a:custGeom>
          <a:solidFill>
            <a:srgbClr val="F0884A"/>
          </a:solidFill>
          <a:ln/>
        </p:spPr>
      </p:sp>
      <p:sp>
        <p:nvSpPr>
          <p:cNvPr id="7" name="Text 4"/>
          <p:cNvSpPr/>
          <p:nvPr/>
        </p:nvSpPr>
        <p:spPr>
          <a:xfrm>
            <a:off x="6515100" y="2095500"/>
            <a:ext cx="4748403" cy="223689"/>
          </a:xfrm>
          <a:prstGeom prst="rect">
            <a:avLst/>
          </a:prstGeom>
          <a:noFill/>
          <a:ln/>
        </p:spPr>
        <p:txBody>
          <a:bodyPr wrap="square" lIns="0" tIns="0" rIns="0" bIns="0" rtlCol="0" anchor="t">
            <a:normAutofit/>
          </a:bodyPr>
          <a:lstStyle/>
          <a:p>
            <a:pPr algn="l" indent="0" marL="0">
              <a:lnSpc>
                <a:spcPts val="1570"/>
              </a:lnSpc>
              <a:buNone/>
            </a:pPr>
            <a:r>
              <a:rPr lang="en-US" sz="1121" spc="100" kern="0" dirty="0">
                <a:solidFill>
                  <a:srgbClr val="F0884A"/>
                </a:solidFill>
                <a:latin typeface="JetBrains Mono" pitchFamily="49" charset="0"/>
                <a:ea typeface="JetBrains Mono" pitchFamily="49" charset="-122"/>
                <a:cs typeface="JetBrains Mono" pitchFamily="49" charset="-120"/>
              </a:rPr>
              <a:t>ADVISOR</a:t>
            </a:r>
            <a:endParaRPr lang="en-US" sz="1121" dirty="0"/>
          </a:p>
        </p:txBody>
      </p:sp>
      <p:sp>
        <p:nvSpPr>
          <p:cNvPr id="8" name="Text 5"/>
          <p:cNvSpPr/>
          <p:nvPr/>
        </p:nvSpPr>
        <p:spPr>
          <a:xfrm>
            <a:off x="6515100" y="2369989"/>
            <a:ext cx="4748403" cy="337096"/>
          </a:xfrm>
          <a:prstGeom prst="rect">
            <a:avLst/>
          </a:prstGeom>
          <a:noFill/>
          <a:ln/>
        </p:spPr>
        <p:txBody>
          <a:bodyPr wrap="square" lIns="0" tIns="0" rIns="0" bIns="0" rtlCol="0" anchor="t">
            <a:normAutofit/>
          </a:bodyPr>
          <a:lstStyle/>
          <a:p>
            <a:pPr algn="l" indent="0" marL="0">
              <a:lnSpc>
                <a:spcPts val="2467"/>
              </a:lnSpc>
              <a:buNone/>
            </a:pPr>
            <a:r>
              <a:rPr lang="en-US" sz="2056" b="1" dirty="0">
                <a:solidFill>
                  <a:srgbClr val="F2EFE8"/>
                </a:solidFill>
                <a:latin typeface="Space Grotesk" pitchFamily="34" charset="0"/>
                <a:ea typeface="Space Grotesk" pitchFamily="34" charset="-122"/>
                <a:cs typeface="Space Grotesk" pitchFamily="34" charset="-120"/>
              </a:rPr>
              <a:t>Second opinion at decisions</a:t>
            </a:r>
            <a:endParaRPr lang="en-US" sz="2056" dirty="0"/>
          </a:p>
        </p:txBody>
      </p:sp>
      <p:sp>
        <p:nvSpPr>
          <p:cNvPr id="9" name="Text 6"/>
          <p:cNvSpPr/>
          <p:nvPr/>
        </p:nvSpPr>
        <p:spPr>
          <a:xfrm>
            <a:off x="6515100" y="2757884"/>
            <a:ext cx="4748403" cy="223689"/>
          </a:xfrm>
          <a:prstGeom prst="rect">
            <a:avLst/>
          </a:prstGeom>
          <a:noFill/>
          <a:ln/>
        </p:spPr>
        <p:txBody>
          <a:bodyPr wrap="square" lIns="0" tIns="0" rIns="0" bIns="0" rtlCol="0" anchor="t">
            <a:normAutofit/>
          </a:bodyPr>
          <a:lstStyle/>
          <a:p>
            <a:pPr algn="l" indent="0" marL="0">
              <a:lnSpc>
                <a:spcPts val="1570"/>
              </a:lnSpc>
              <a:buNone/>
            </a:pPr>
            <a:r>
              <a:rPr lang="en-US" sz="1121" dirty="0">
                <a:solidFill>
                  <a:srgbClr val="F2EFE8"/>
                </a:solidFill>
                <a:latin typeface="JetBrains Mono" pitchFamily="49" charset="0"/>
                <a:ea typeface="JetBrains Mono" pitchFamily="49" charset="-122"/>
                <a:cs typeface="JetBrains Mono" pitchFamily="49" charset="-120"/>
              </a:rPr>
              <a:t>/advisor opus</a:t>
            </a:r>
            <a:endParaRPr lang="en-US" sz="1121" dirty="0"/>
          </a:p>
        </p:txBody>
      </p:sp>
      <p:sp>
        <p:nvSpPr>
          <p:cNvPr id="10" name="Text 7"/>
          <p:cNvSpPr/>
          <p:nvPr/>
        </p:nvSpPr>
        <p:spPr>
          <a:xfrm>
            <a:off x="6515100" y="3032373"/>
            <a:ext cx="4864100" cy="422027"/>
          </a:xfrm>
          <a:prstGeom prst="rect">
            <a:avLst/>
          </a:prstGeom>
          <a:noFill/>
          <a:ln/>
        </p:spPr>
        <p:txBody>
          <a:bodyPr wrap="square" lIns="0" tIns="0" rIns="0" bIns="0" rtlCol="0" anchor="t">
            <a:normAutofit/>
          </a:bodyPr>
          <a:lstStyle/>
          <a:p>
            <a:pPr algn="l" indent="0" marL="0">
              <a:lnSpc>
                <a:spcPts val="1575"/>
              </a:lnSpc>
              <a:buNone/>
            </a:pPr>
            <a:r>
              <a:rPr lang="en-US" sz="1125" dirty="0">
                <a:solidFill>
                  <a:srgbClr val="A7B0BB"/>
                </a:solidFill>
                <a:latin typeface="DM Sans" pitchFamily="34" charset="0"/>
                <a:ea typeface="DM Sans" pitchFamily="34" charset="-122"/>
                <a:cs typeface="DM Sans" pitchFamily="34" charset="-120"/>
              </a:rPr>
              <a:t>Fast main model + stronger advisor · same-tier advisor for high stakes</a:t>
            </a:r>
            <a:endParaRPr lang="en-US" sz="1125" dirty="0"/>
          </a:p>
        </p:txBody>
      </p:sp>
      <p:sp>
        <p:nvSpPr>
          <p:cNvPr id="11" name="Shape 8"/>
          <p:cNvSpPr/>
          <p:nvPr/>
        </p:nvSpPr>
        <p:spPr>
          <a:xfrm>
            <a:off x="6223000" y="3810000"/>
            <a:ext cx="5156200" cy="1841500"/>
          </a:xfrm>
          <a:prstGeom prst="roundRect">
            <a:avLst>
              <a:gd name="adj" fmla="val 6897"/>
            </a:avLst>
          </a:prstGeom>
          <a:solidFill>
            <a:srgbClr val="1F242C"/>
          </a:solidFill>
          <a:ln/>
        </p:spPr>
      </p:sp>
      <p:sp>
        <p:nvSpPr>
          <p:cNvPr id="12" name="Shape 9"/>
          <p:cNvSpPr/>
          <p:nvPr/>
        </p:nvSpPr>
        <p:spPr>
          <a:xfrm>
            <a:off x="6223000" y="3810000"/>
            <a:ext cx="5156200" cy="1841500"/>
          </a:xfrm>
          <a:custGeom>
            <a:avLst/>
            <a:gdLst/>
            <a:ahLst/>
            <a:cxnLst/>
            <a:rect l="l" t="t" r="r" b="b"/>
            <a:pathLst>
              <a:path w="5156200" h="1841500">
                <a:moveTo>
                  <a:pt x="127000" y="1841500"/>
                </a:moveTo>
                <a:lnTo>
                  <a:pt x="127000" y="1841500"/>
                </a:lnTo>
                <a:arcTo hR="127000" wR="127000" stAng="5400000" swAng="5400000"/>
                <a:lnTo>
                  <a:pt x="0" y="127000"/>
                </a:lnTo>
                <a:arcTo hR="127000" wR="127000" stAng="10800000" swAng="5400000"/>
                <a:lnTo>
                  <a:pt x="127000" y="0"/>
                </a:lnTo>
                <a:arcTo hR="127000" wR="88900" stAng="16200000" swAng="-5400000"/>
                <a:lnTo>
                  <a:pt x="38100" y="1714500"/>
                </a:lnTo>
                <a:arcTo hR="127000" wR="88900" stAng="10800000" swAng="-5400000"/>
                <a:close/>
              </a:path>
            </a:pathLst>
          </a:custGeom>
          <a:solidFill>
            <a:srgbClr val="6BA7E6"/>
          </a:solidFill>
          <a:ln/>
        </p:spPr>
      </p:sp>
      <p:sp>
        <p:nvSpPr>
          <p:cNvPr id="13" name="Text 10"/>
          <p:cNvSpPr/>
          <p:nvPr/>
        </p:nvSpPr>
        <p:spPr>
          <a:xfrm>
            <a:off x="6515100" y="4064000"/>
            <a:ext cx="4748403"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6BA7E6"/>
                </a:solidFill>
                <a:latin typeface="JetBrains Mono" pitchFamily="49" charset="0"/>
                <a:ea typeface="JetBrains Mono" pitchFamily="49" charset="-122"/>
                <a:cs typeface="JetBrains Mono" pitchFamily="49" charset="-120"/>
              </a:rPr>
              <a:t>OBSERVER</a:t>
            </a:r>
            <a:endParaRPr lang="en-US" sz="1200" dirty="0"/>
          </a:p>
        </p:txBody>
      </p:sp>
      <p:sp>
        <p:nvSpPr>
          <p:cNvPr id="14" name="Text 11"/>
          <p:cNvSpPr/>
          <p:nvPr/>
        </p:nvSpPr>
        <p:spPr>
          <a:xfrm>
            <a:off x="6515100" y="4353520"/>
            <a:ext cx="4748403"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A second agent watches</a:t>
            </a:r>
            <a:endParaRPr lang="en-US" sz="2200" dirty="0"/>
          </a:p>
        </p:txBody>
      </p:sp>
      <p:sp>
        <p:nvSpPr>
          <p:cNvPr id="15" name="Text 12"/>
          <p:cNvSpPr/>
          <p:nvPr/>
        </p:nvSpPr>
        <p:spPr>
          <a:xfrm>
            <a:off x="6515100" y="4764980"/>
            <a:ext cx="47484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Catches silent decisions and false success</a:t>
            </a:r>
            <a:endParaRPr lang="en-US" sz="1200" dirty="0"/>
          </a:p>
        </p:txBody>
      </p:sp>
      <p:sp>
        <p:nvSpPr>
          <p:cNvPr id="16" name="Text 13"/>
          <p:cNvSpPr/>
          <p:nvPr/>
        </p:nvSpPr>
        <p:spPr>
          <a:xfrm>
            <a:off x="6515100" y="5054501"/>
            <a:ext cx="47484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Unasked behavior change = a question</a:t>
            </a:r>
            <a:endParaRPr lang="en-US" sz="1200" dirty="0"/>
          </a:p>
        </p:txBody>
      </p:sp>
      <p:sp>
        <p:nvSpPr>
          <p:cNvPr id="17"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Anthropic prompting guides, subagent spawning · claude.dev playbook · Claude Code docs, advisor tool</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STEPS 05–06 · MODEL SETTINGS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Effort dial, not “think hard”</a:t>
            </a:r>
            <a:endParaRPr lang="en-US" sz="3600" dirty="0"/>
          </a:p>
        </p:txBody>
      </p:sp>
      <p:pic>
        <p:nvPicPr>
          <p:cNvPr id="4" name="Image 0" descr="web embed">    </p:cNvPr>
          <p:cNvPicPr>
            <a:picLocks noChangeAspect="1"/>
          </p:cNvPicPr>
          <p:nvPr/>
        </p:nvPicPr>
        <p:blipFill>
          <a:blip r:embed="rId1"/>
          <a:srcRect l="0" r="0" t="0" b="0"/>
          <a:stretch/>
        </p:blipFill>
        <p:spPr>
          <a:xfrm>
            <a:off x="812800" y="1841500"/>
            <a:ext cx="5207000" cy="3810000"/>
          </a:xfrm>
          <a:prstGeom prst="rect">
            <a:avLst/>
          </a:prstGeom>
        </p:spPr>
      </p:pic>
      <p:sp>
        <p:nvSpPr>
          <p:cNvPr id="5" name="Shape 2"/>
          <p:cNvSpPr/>
          <p:nvPr/>
        </p:nvSpPr>
        <p:spPr>
          <a:xfrm>
            <a:off x="6226175" y="1908175"/>
            <a:ext cx="5149850" cy="2279650"/>
          </a:xfrm>
          <a:prstGeom prst="roundRect">
            <a:avLst>
              <a:gd name="adj" fmla="val 6546"/>
            </a:avLst>
          </a:prstGeom>
          <a:solidFill>
            <a:srgbClr val="FBFAF6"/>
          </a:solidFill>
          <a:ln w="6350">
            <a:solidFill>
              <a:srgbClr val="DDD7CB"/>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45250" y="2127250"/>
          <a:ext cx="4724400" cy="1854200"/>
        </p:xfrm>
        <a:graphic>
          <a:graphicData uri="http://schemas.openxmlformats.org/drawingml/2006/table">
            <a:tbl>
              <a:tblPr/>
              <a:tblGrid>
                <a:gridCol w="1417320"/>
                <a:gridCol w="3307080"/>
              </a:tblGrid>
              <a:tr h="370830">
                <a:tc>
                  <a:txBody>
                    <a:bodyPr/>
                    <a:lstStyle/>
                    <a:p>
                      <a:pPr indent="0" marL="0">
                        <a:lnSpc>
                          <a:spcPts val="1880"/>
                        </a:lnSpc>
                        <a:buNone/>
                      </a:pPr>
                      <a:r>
                        <a:rPr lang="en-US" sz="1343" b="1" dirty="0">
                          <a:solidFill>
                            <a:srgbClr val="1A1D22"/>
                          </a:solidFill>
                          <a:latin typeface="DM Sans" pitchFamily="34" charset="0"/>
                          <a:ea typeface="DM Sans" pitchFamily="34" charset="-122"/>
                          <a:cs typeface="DM Sans" pitchFamily="34" charset="-120"/>
                        </a:rPr>
                        <a:t>Level</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BAB9B6"/>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AB9B6"/>
                      </a:solidFill>
                      <a:prstDash val="solid"/>
                      <a:round/>
                      <a:headEnd type="none" w="med" len="med"/>
                      <a:tailEnd type="none" w="med" len="med"/>
                    </a:lnB>
                    <a:solidFill>
                      <a:srgbClr val="E9E8E4"/>
                    </a:solidFill>
                  </a:tcPr>
                </a:tc>
                <a:tc>
                  <a:txBody>
                    <a:bodyPr/>
                    <a:lstStyle/>
                    <a:p>
                      <a:pPr indent="0" marL="0">
                        <a:lnSpc>
                          <a:spcPts val="1880"/>
                        </a:lnSpc>
                        <a:buNone/>
                      </a:pPr>
                      <a:r>
                        <a:rPr lang="en-US" sz="1343" b="1" dirty="0">
                          <a:solidFill>
                            <a:srgbClr val="1A1D22"/>
                          </a:solidFill>
                          <a:latin typeface="DM Sans" pitchFamily="34" charset="0"/>
                          <a:ea typeface="DM Sans" pitchFamily="34" charset="-122"/>
                          <a:cs typeface="DM Sans" pitchFamily="34" charset="-120"/>
                        </a:rPr>
                        <a:t>Use it for</a:t>
                      </a:r>
                      <a:endParaRPr lang="en-US" sz="1343" dirty="0">
                        <a:latin typeface="DM Sans" charset="0"/>
                        <a:ea typeface="DM Sans" charset="0"/>
                        <a:cs typeface="DM Sans" charset="0"/>
                      </a:endParaRPr>
                    </a:p>
                  </a:txBody>
                  <a:tcPr marL="59702" marR="59702" marT="59702" marB="59702" anchor="t">
                    <a:lnL w="12700" cap="flat" cmpd="sng" algn="ctr">
                      <a:solidFill>
                        <a:srgbClr val="BAB9B6"/>
                      </a:solidFill>
                      <a:prstDash val="solid"/>
                      <a:round/>
                      <a:headEnd type="none" w="med" len="med"/>
                      <a:tailEnd type="none" w="med" len="med"/>
                    </a:lnL>
                    <a:lnR w="12700" cap="flat" cmpd="sng" algn="ctr">
                      <a:solidFill>
                        <a:srgbClr val="BAB9B6"/>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AB9B6"/>
                      </a:solidFill>
                      <a:prstDash val="solid"/>
                      <a:round/>
                      <a:headEnd type="none" w="med" len="med"/>
                      <a:tailEnd type="none" w="med" len="med"/>
                    </a:lnB>
                    <a:solidFill>
                      <a:srgbClr val="E9E8E4"/>
                    </a:solidFill>
                  </a:tcPr>
                </a:tc>
              </a:tr>
              <a:tr h="370830">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low</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AB9B6"/>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Quick edits, first review pass</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AB9B6"/>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r>
              <a:tr h="370830">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medium</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4B5AB"/>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C4B5AB"/>
                      </a:solidFill>
                      <a:prstDash val="solid"/>
                      <a:round/>
                      <a:headEnd type="none" w="med" len="med"/>
                      <a:tailEnd type="none" w="med" len="med"/>
                    </a:lnB>
                    <a:solidFill>
                      <a:srgbClr val="F6E3D6"/>
                    </a:solidFill>
                  </a:tcPr>
                </a:tc>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Default. Most coding work</a:t>
                      </a:r>
                      <a:endParaRPr lang="en-US" sz="1343" dirty="0">
                        <a:latin typeface="DM Sans" charset="0"/>
                        <a:ea typeface="DM Sans" charset="0"/>
                        <a:cs typeface="DM Sans" charset="0"/>
                      </a:endParaRPr>
                    </a:p>
                  </a:txBody>
                  <a:tcPr marL="59702" marR="59702" marT="59702" marB="59702" anchor="t">
                    <a:lnL w="12700" cap="flat" cmpd="sng" algn="ctr">
                      <a:solidFill>
                        <a:srgbClr val="C4B5AB"/>
                      </a:solidFill>
                      <a:prstDash val="solid"/>
                      <a:round/>
                      <a:headEnd type="none" w="med" len="med"/>
                      <a:tailEnd type="none" w="med" len="med"/>
                    </a:lnL>
                    <a:lnR w="12700" cap="flat" cmpd="sng" algn="ctr">
                      <a:solidFill>
                        <a:srgbClr val="C4B5AB"/>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C4B5AB"/>
                      </a:solidFill>
                      <a:prstDash val="solid"/>
                      <a:round/>
                      <a:headEnd type="none" w="med" len="med"/>
                      <a:tailEnd type="none" w="med" len="med"/>
                    </a:lnB>
                    <a:solidFill>
                      <a:srgbClr val="F6E3D6"/>
                    </a:solidFill>
                  </a:tcPr>
                </a:tc>
              </a:tr>
              <a:tr h="370830">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high</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C4B5AB"/>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Hard, ambiguous changes</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C4B5AB"/>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r>
              <a:tr h="370880">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xhigh / max</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c>
                  <a:txBody>
                    <a:bodyPr/>
                    <a:lstStyle/>
                    <a:p>
                      <a:pPr indent="0" marL="0">
                        <a:lnSpc>
                          <a:spcPts val="1880"/>
                        </a:lnSpc>
                        <a:buNone/>
                      </a:pPr>
                      <a:r>
                        <a:rPr lang="en-US" sz="1343" dirty="0">
                          <a:solidFill>
                            <a:srgbClr val="1A1D22"/>
                          </a:solidFill>
                          <a:latin typeface="DM Sans" pitchFamily="34" charset="0"/>
                          <a:ea typeface="DM Sans" pitchFamily="34" charset="-122"/>
                          <a:cs typeface="DM Sans" pitchFamily="34" charset="-120"/>
                        </a:rPr>
                        <a:t>Only with a measured gain</a:t>
                      </a:r>
                      <a:endParaRPr lang="en-US" sz="1343" dirty="0">
                        <a:latin typeface="DM Sans" charset="0"/>
                        <a:ea typeface="DM Sans" charset="0"/>
                        <a:cs typeface="DM Sans" charset="0"/>
                      </a:endParaRPr>
                    </a:p>
                  </a:txBody>
                  <a:tcPr marL="59702" marR="59702" marT="59702" marB="59702" anchor="t">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C8C7C4"/>
                      </a:solidFill>
                      <a:prstDash val="solid"/>
                      <a:round/>
                      <a:headEnd type="none" w="med" len="med"/>
                      <a:tailEnd type="none" w="med" len="med"/>
                    </a:lnB>
                  </a:tcPr>
                </a:tc>
              </a:tr>
            </a:tbl>
          </a:graphicData>
        </a:graphic>
      </p:graphicFrame>
      <p:sp>
        <p:nvSpPr>
          <p:cNvPr id="7" name="Shape 3"/>
          <p:cNvSpPr/>
          <p:nvPr/>
        </p:nvSpPr>
        <p:spPr>
          <a:xfrm>
            <a:off x="6223000" y="4381500"/>
            <a:ext cx="5156200" cy="1333500"/>
          </a:xfrm>
          <a:prstGeom prst="roundRect">
            <a:avLst>
              <a:gd name="adj" fmla="val 11429"/>
            </a:avLst>
          </a:prstGeom>
          <a:solidFill>
            <a:srgbClr val="1A1D22"/>
          </a:solidFill>
          <a:ln/>
        </p:spPr>
      </p:sp>
      <p:sp>
        <p:nvSpPr>
          <p:cNvPr id="8" name="Text 4"/>
          <p:cNvSpPr/>
          <p:nvPr/>
        </p:nvSpPr>
        <p:spPr>
          <a:xfrm>
            <a:off x="6477000" y="4635500"/>
            <a:ext cx="4787646"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2EFE8"/>
                </a:solidFill>
                <a:latin typeface="DM Sans" pitchFamily="34" charset="0"/>
                <a:ea typeface="DM Sans" pitchFamily="34" charset="-122"/>
                <a:cs typeface="DM Sans" pitchFamily="34" charset="-120"/>
              </a:rPr>
              <a:t>Less thinking? Lower effort first.</a:t>
            </a:r>
            <a:endParaRPr lang="en-US" sz="1600" dirty="0"/>
          </a:p>
        </p:txBody>
      </p:sp>
      <p:sp>
        <p:nvSpPr>
          <p:cNvPr id="9" name="Text 5"/>
          <p:cNvSpPr/>
          <p:nvPr/>
        </p:nvSpPr>
        <p:spPr>
          <a:xfrm>
            <a:off x="6477000" y="4996160"/>
            <a:ext cx="4787646"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884A"/>
                </a:solidFill>
                <a:latin typeface="DM Sans" pitchFamily="34" charset="0"/>
                <a:ea typeface="DM Sans" pitchFamily="34" charset="-122"/>
                <a:cs typeface="DM Sans" pitchFamily="34" charset="-120"/>
              </a:rPr>
              <a:t>Model by task: strongest for hard code and review, cheaper for tests and scripts</a:t>
            </a:r>
            <a:endParaRPr lang="en-US" sz="1200" dirty="0"/>
          </a:p>
        </p:txBody>
      </p:sp>
      <p:sp>
        <p:nvSpPr>
          <p:cNvPr id="10" name="Text 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Anthropic prompting guides, Calibrate effort and Efficiency at lower effort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06 · IMPLEMENTATION</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Give it a check it can run</a:t>
            </a:r>
            <a:endParaRPr lang="en-US" sz="3600" dirty="0"/>
          </a:p>
        </p:txBody>
      </p:sp>
      <p:pic>
        <p:nvPicPr>
          <p:cNvPr id="4" name="Image 0" descr="web embed">    </p:cNvPr>
          <p:cNvPicPr>
            <a:picLocks noChangeAspect="1"/>
          </p:cNvPicPr>
          <p:nvPr/>
        </p:nvPicPr>
        <p:blipFill>
          <a:blip r:embed="rId1"/>
          <a:srcRect l="0" r="0" t="0" b="0"/>
          <a:stretch/>
        </p:blipFill>
        <p:spPr>
          <a:xfrm>
            <a:off x="812800" y="1841500"/>
            <a:ext cx="5207000" cy="3810000"/>
          </a:xfrm>
          <a:prstGeom prst="rect">
            <a:avLst/>
          </a:prstGeom>
        </p:spPr>
      </p:pic>
      <p:sp>
        <p:nvSpPr>
          <p:cNvPr id="5" name="Shape 2"/>
          <p:cNvSpPr/>
          <p:nvPr/>
        </p:nvSpPr>
        <p:spPr>
          <a:xfrm>
            <a:off x="6226175" y="1844675"/>
            <a:ext cx="5149850" cy="3803650"/>
          </a:xfrm>
          <a:prstGeom prst="roundRect">
            <a:avLst>
              <a:gd name="adj" fmla="val 3923"/>
            </a:avLst>
          </a:prstGeom>
          <a:solidFill>
            <a:srgbClr val="1F242C"/>
          </a:solidFill>
          <a:ln w="6350">
            <a:solidFill>
              <a:srgbClr val="2E3540"/>
            </a:solidFill>
            <a:prstDash val="solid"/>
          </a:ln>
        </p:spPr>
      </p:sp>
      <p:pic>
        <p:nvPicPr>
          <p:cNvPr id="6" name="Image 1" descr="Check">    </p:cNvPr>
          <p:cNvPicPr>
            <a:picLocks noChangeAspect="1"/>
          </p:cNvPicPr>
          <p:nvPr/>
        </p:nvPicPr>
        <p:blipFill>
          <a:blip r:embed="rId2"/>
          <a:srcRect l="0" r="0" t="0" b="0"/>
          <a:stretch/>
        </p:blipFill>
        <p:spPr>
          <a:xfrm>
            <a:off x="6483350" y="2242790"/>
            <a:ext cx="304800" cy="304800"/>
          </a:xfrm>
          <a:prstGeom prst="rect">
            <a:avLst/>
          </a:prstGeom>
        </p:spPr>
      </p:pic>
      <p:sp>
        <p:nvSpPr>
          <p:cNvPr id="7" name="Text 3"/>
          <p:cNvSpPr/>
          <p:nvPr/>
        </p:nvSpPr>
        <p:spPr>
          <a:xfrm>
            <a:off x="6965950" y="2101850"/>
            <a:ext cx="219873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Tests first</a:t>
            </a:r>
            <a:endParaRPr lang="en-US" sz="2200" dirty="0"/>
          </a:p>
        </p:txBody>
      </p:sp>
      <p:sp>
        <p:nvSpPr>
          <p:cNvPr id="8" name="Text 4"/>
          <p:cNvSpPr/>
          <p:nvPr/>
        </p:nvSpPr>
        <p:spPr>
          <a:xfrm>
            <a:off x="6965950" y="2475210"/>
            <a:ext cx="256163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No test edits without approval</a:t>
            </a:r>
            <a:endParaRPr lang="en-US" sz="1200" dirty="0"/>
          </a:p>
        </p:txBody>
      </p:sp>
      <p:pic>
        <p:nvPicPr>
          <p:cNvPr id="9" name="Image 2" descr="Book">    </p:cNvPr>
          <p:cNvPicPr>
            <a:picLocks noChangeAspect="1"/>
          </p:cNvPicPr>
          <p:nvPr/>
        </p:nvPicPr>
        <p:blipFill>
          <a:blip r:embed="rId3"/>
          <a:srcRect l="0" r="0" t="0" b="0"/>
          <a:stretch/>
        </p:blipFill>
        <p:spPr>
          <a:xfrm>
            <a:off x="6483350" y="2981871"/>
            <a:ext cx="304800" cy="304800"/>
          </a:xfrm>
          <a:prstGeom prst="rect">
            <a:avLst/>
          </a:prstGeom>
        </p:spPr>
      </p:pic>
      <p:sp>
        <p:nvSpPr>
          <p:cNvPr id="10" name="Text 5"/>
          <p:cNvSpPr/>
          <p:nvPr/>
        </p:nvSpPr>
        <p:spPr>
          <a:xfrm>
            <a:off x="6965950" y="2840930"/>
            <a:ext cx="3574281"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TASKS.md</a:t>
            </a:r>
            <a:endParaRPr lang="en-US" sz="2200" dirty="0"/>
          </a:p>
        </p:txBody>
      </p:sp>
      <p:sp>
        <p:nvSpPr>
          <p:cNvPr id="11" name="Text 6"/>
          <p:cNvSpPr/>
          <p:nvPr/>
        </p:nvSpPr>
        <p:spPr>
          <a:xfrm>
            <a:off x="6965950" y="3214291"/>
            <a:ext cx="416421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Survives compaction. No TODO without evidence</a:t>
            </a:r>
            <a:endParaRPr lang="en-US" sz="1200" dirty="0"/>
          </a:p>
        </p:txBody>
      </p:sp>
      <p:pic>
        <p:nvPicPr>
          <p:cNvPr id="12" name="Image 3" descr="Lock">    </p:cNvPr>
          <p:cNvPicPr>
            <a:picLocks noChangeAspect="1"/>
          </p:cNvPicPr>
          <p:nvPr/>
        </p:nvPicPr>
        <p:blipFill>
          <a:blip r:embed="rId4"/>
          <a:srcRect l="0" r="0" t="0" b="0"/>
          <a:stretch/>
        </p:blipFill>
        <p:spPr>
          <a:xfrm>
            <a:off x="6483350" y="3720951"/>
            <a:ext cx="304800" cy="304800"/>
          </a:xfrm>
          <a:prstGeom prst="rect">
            <a:avLst/>
          </a:prstGeom>
        </p:spPr>
      </p:pic>
      <p:sp>
        <p:nvSpPr>
          <p:cNvPr id="13" name="Text 7"/>
          <p:cNvSpPr/>
          <p:nvPr/>
        </p:nvSpPr>
        <p:spPr>
          <a:xfrm>
            <a:off x="6965950" y="3580011"/>
            <a:ext cx="393906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Hooks and /goal</a:t>
            </a:r>
            <a:endParaRPr lang="en-US" sz="2200" dirty="0"/>
          </a:p>
        </p:txBody>
      </p:sp>
      <p:sp>
        <p:nvSpPr>
          <p:cNvPr id="14" name="Text 8"/>
          <p:cNvSpPr/>
          <p:nvPr/>
        </p:nvSpPr>
        <p:spPr>
          <a:xfrm>
            <a:off x="6965950" y="3953371"/>
            <a:ext cx="4406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Per change: lint and touched tests. Full suite per batch</a:t>
            </a:r>
            <a:endParaRPr lang="en-US" sz="1200" dirty="0"/>
          </a:p>
        </p:txBody>
      </p:sp>
      <p:pic>
        <p:nvPicPr>
          <p:cNvPr id="15" name="Image 4" descr="Settings">    </p:cNvPr>
          <p:cNvPicPr>
            <a:picLocks noChangeAspect="1"/>
          </p:cNvPicPr>
          <p:nvPr/>
        </p:nvPicPr>
        <p:blipFill>
          <a:blip r:embed="rId5"/>
          <a:srcRect l="0" r="0" t="0" b="0"/>
          <a:stretch/>
        </p:blipFill>
        <p:spPr>
          <a:xfrm>
            <a:off x="6483350" y="4460032"/>
            <a:ext cx="304800" cy="304800"/>
          </a:xfrm>
          <a:prstGeom prst="rect">
            <a:avLst/>
          </a:prstGeom>
        </p:spPr>
      </p:pic>
      <p:sp>
        <p:nvSpPr>
          <p:cNvPr id="16" name="Text 9"/>
          <p:cNvSpPr/>
          <p:nvPr/>
        </p:nvSpPr>
        <p:spPr>
          <a:xfrm>
            <a:off x="6965950" y="4319091"/>
            <a:ext cx="343141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Fresh session</a:t>
            </a:r>
            <a:endParaRPr lang="en-US" sz="2200" dirty="0"/>
          </a:p>
        </p:txBody>
      </p:sp>
      <p:sp>
        <p:nvSpPr>
          <p:cNvPr id="17" name="Text 10"/>
          <p:cNvSpPr/>
          <p:nvPr/>
        </p:nvSpPr>
        <p:spPr>
          <a:xfrm>
            <a:off x="6965950" y="4692452"/>
            <a:ext cx="39977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After two misses or a full context. Point to docs</a:t>
            </a:r>
            <a:endParaRPr lang="en-US" sz="1200" dirty="0"/>
          </a:p>
        </p:txBody>
      </p:sp>
      <p:sp>
        <p:nvSpPr>
          <p:cNvPr id="18"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Best practices for Claude Code, Give Claude a way to verify its work · claude.dev playbook</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07 · VERIFICATION AND CODE REVIEW</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Review in layers, not one gate</a:t>
            </a:r>
            <a:endParaRPr lang="en-US" sz="3600" dirty="0"/>
          </a:p>
        </p:txBody>
      </p:sp>
      <p:pic>
        <p:nvPicPr>
          <p:cNvPr id="4" name="Image 0" descr="web embed">    </p:cNvPr>
          <p:cNvPicPr>
            <a:picLocks noChangeAspect="1"/>
          </p:cNvPicPr>
          <p:nvPr/>
        </p:nvPicPr>
        <p:blipFill>
          <a:blip r:embed="rId1"/>
          <a:srcRect l="0" r="0" t="0" b="0"/>
          <a:stretch/>
        </p:blipFill>
        <p:spPr>
          <a:xfrm>
            <a:off x="812800" y="1778000"/>
            <a:ext cx="6350000" cy="3937000"/>
          </a:xfrm>
          <a:prstGeom prst="rect">
            <a:avLst/>
          </a:prstGeom>
        </p:spPr>
      </p:pic>
      <p:sp>
        <p:nvSpPr>
          <p:cNvPr id="5" name="Shape 2"/>
          <p:cNvSpPr/>
          <p:nvPr/>
        </p:nvSpPr>
        <p:spPr>
          <a:xfrm>
            <a:off x="7369175" y="1844675"/>
            <a:ext cx="4006850" cy="1835150"/>
          </a:xfrm>
          <a:prstGeom prst="roundRect">
            <a:avLst>
              <a:gd name="adj" fmla="val 8131"/>
            </a:avLst>
          </a:prstGeom>
          <a:solidFill>
            <a:srgbClr val="FBFAF6"/>
          </a:solidFill>
          <a:ln w="6350">
            <a:solidFill>
              <a:srgbClr val="DDD7CB"/>
            </a:solidFill>
            <a:prstDash val="solid"/>
          </a:ln>
        </p:spPr>
      </p:sp>
      <p:sp>
        <p:nvSpPr>
          <p:cNvPr id="6" name="Text 3"/>
          <p:cNvSpPr/>
          <p:nvPr/>
        </p:nvSpPr>
        <p:spPr>
          <a:xfrm>
            <a:off x="7626350" y="2101850"/>
            <a:ext cx="3597275"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2F6DB0"/>
                </a:solidFill>
                <a:latin typeface="Space Grotesk" pitchFamily="34" charset="0"/>
                <a:ea typeface="Space Grotesk" pitchFamily="34" charset="-122"/>
                <a:cs typeface="Space Grotesk" pitchFamily="34" charset="-120"/>
              </a:rPr>
              <a:t>2×</a:t>
            </a:r>
            <a:endParaRPr lang="en-US" sz="6000" dirty="0"/>
          </a:p>
        </p:txBody>
      </p:sp>
      <p:sp>
        <p:nvSpPr>
          <p:cNvPr id="7" name="Text 4"/>
          <p:cNvSpPr/>
          <p:nvPr/>
        </p:nvSpPr>
        <p:spPr>
          <a:xfrm>
            <a:off x="7626350" y="2940050"/>
            <a:ext cx="359727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More merged pull requests</a:t>
            </a:r>
            <a:endParaRPr lang="en-US" sz="1600" dirty="0"/>
          </a:p>
        </p:txBody>
      </p:sp>
      <p:sp>
        <p:nvSpPr>
          <p:cNvPr id="8" name="Shape 5"/>
          <p:cNvSpPr/>
          <p:nvPr/>
        </p:nvSpPr>
        <p:spPr>
          <a:xfrm>
            <a:off x="7369175" y="3813175"/>
            <a:ext cx="4006850" cy="1835150"/>
          </a:xfrm>
          <a:prstGeom prst="roundRect">
            <a:avLst>
              <a:gd name="adj" fmla="val 8131"/>
            </a:avLst>
          </a:prstGeom>
          <a:solidFill>
            <a:srgbClr val="FBFAF6"/>
          </a:solidFill>
          <a:ln w="6350">
            <a:solidFill>
              <a:srgbClr val="DDD7CB"/>
            </a:solidFill>
            <a:prstDash val="solid"/>
          </a:ln>
        </p:spPr>
      </p:sp>
      <p:sp>
        <p:nvSpPr>
          <p:cNvPr id="9" name="Text 6"/>
          <p:cNvSpPr/>
          <p:nvPr/>
        </p:nvSpPr>
        <p:spPr>
          <a:xfrm>
            <a:off x="7626350" y="4070350"/>
            <a:ext cx="3597275" cy="732135"/>
          </a:xfrm>
          <a:prstGeom prst="rect">
            <a:avLst/>
          </a:prstGeom>
          <a:noFill/>
          <a:ln/>
        </p:spPr>
        <p:txBody>
          <a:bodyPr wrap="square" lIns="0" tIns="0" rIns="0" bIns="0" rtlCol="0" anchor="t">
            <a:normAutofit/>
          </a:bodyPr>
          <a:lstStyle/>
          <a:p>
            <a:pPr algn="l" indent="0" marL="0">
              <a:lnSpc>
                <a:spcPts val="5569"/>
              </a:lnSpc>
              <a:buNone/>
            </a:pPr>
            <a:r>
              <a:rPr lang="en-US" sz="5569" b="1" dirty="0">
                <a:solidFill>
                  <a:srgbClr val="B6531A"/>
                </a:solidFill>
                <a:latin typeface="Space Grotesk" pitchFamily="34" charset="0"/>
                <a:ea typeface="Space Grotesk" pitchFamily="34" charset="-122"/>
                <a:cs typeface="Space Grotesk" pitchFamily="34" charset="-120"/>
              </a:rPr>
              <a:t>−40%</a:t>
            </a:r>
            <a:endParaRPr lang="en-US" sz="5569" dirty="0"/>
          </a:p>
        </p:txBody>
      </p:sp>
      <p:sp>
        <p:nvSpPr>
          <p:cNvPr id="10" name="Text 7"/>
          <p:cNvSpPr/>
          <p:nvPr/>
        </p:nvSpPr>
        <p:spPr>
          <a:xfrm>
            <a:off x="7626350" y="4853285"/>
            <a:ext cx="3597275" cy="289223"/>
          </a:xfrm>
          <a:prstGeom prst="rect">
            <a:avLst/>
          </a:prstGeom>
          <a:noFill/>
          <a:ln/>
        </p:spPr>
        <p:txBody>
          <a:bodyPr wrap="square" lIns="0" tIns="0" rIns="0" bIns="0" rtlCol="0" anchor="t">
            <a:normAutofit/>
          </a:bodyPr>
          <a:lstStyle/>
          <a:p>
            <a:pPr algn="l" indent="0" marL="0">
              <a:lnSpc>
                <a:spcPts val="2121"/>
              </a:lnSpc>
              <a:buNone/>
            </a:pPr>
            <a:r>
              <a:rPr lang="en-US" sz="1515" b="1" dirty="0">
                <a:solidFill>
                  <a:srgbClr val="1A1D22"/>
                </a:solidFill>
                <a:latin typeface="DM Sans" pitchFamily="34" charset="0"/>
                <a:ea typeface="DM Sans" pitchFamily="34" charset="-122"/>
                <a:cs typeface="DM Sans" pitchFamily="34" charset="-120"/>
              </a:rPr>
              <a:t>Share of PRs reverted</a:t>
            </a:r>
            <a:endParaRPr lang="en-US" sz="1515" dirty="0"/>
          </a:p>
        </p:txBody>
      </p:sp>
      <p:sp>
        <p:nvSpPr>
          <p:cNvPr id="11" name="Text 8"/>
          <p:cNvSpPr/>
          <p:nvPr/>
        </p:nvSpPr>
        <p:spPr>
          <a:xfrm>
            <a:off x="7626350" y="5193308"/>
            <a:ext cx="3597275" cy="223242"/>
          </a:xfrm>
          <a:prstGeom prst="rect">
            <a:avLst/>
          </a:prstGeom>
          <a:noFill/>
          <a:ln/>
        </p:spPr>
        <p:txBody>
          <a:bodyPr wrap="square" lIns="0" tIns="0" rIns="0" bIns="0" rtlCol="0" anchor="t">
            <a:normAutofit/>
          </a:bodyPr>
          <a:lstStyle/>
          <a:p>
            <a:pPr algn="l" indent="0" marL="0">
              <a:lnSpc>
                <a:spcPts val="1570"/>
              </a:lnSpc>
              <a:buNone/>
            </a:pPr>
            <a:r>
              <a:rPr lang="en-US" sz="1121" dirty="0">
                <a:solidFill>
                  <a:srgbClr val="555C66"/>
                </a:solidFill>
                <a:latin typeface="DM Sans" pitchFamily="34" charset="0"/>
                <a:ea typeface="DM Sans" pitchFamily="34" charset="-122"/>
                <a:cs typeface="DM Sans" pitchFamily="34" charset="-120"/>
              </a:rPr>
              <a:t>Claude Code team, June to September 2026</a:t>
            </a:r>
            <a:endParaRPr lang="en-US" sz="1121" dirty="0"/>
          </a:p>
        </p:txBody>
      </p:sp>
      <p:sp>
        <p:nvSpPr>
          <p:cNvPr id="12"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How the Claude Code team does code review (claude.dev, Oct 2026)</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07 · HUMAN REVIEW</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People where the risk is</a:t>
            </a:r>
            <a:endParaRPr lang="en-US" sz="3600" dirty="0"/>
          </a:p>
        </p:txBody>
      </p:sp>
      <p:sp>
        <p:nvSpPr>
          <p:cNvPr id="4" name="Shape 2"/>
          <p:cNvSpPr/>
          <p:nvPr/>
        </p:nvSpPr>
        <p:spPr>
          <a:xfrm>
            <a:off x="815975" y="1908175"/>
            <a:ext cx="3378200" cy="2660650"/>
          </a:xfrm>
          <a:prstGeom prst="roundRect">
            <a:avLst>
              <a:gd name="adj" fmla="val 5609"/>
            </a:avLst>
          </a:prstGeom>
          <a:solidFill>
            <a:srgbClr val="1F242C"/>
          </a:solidFill>
          <a:ln w="6350">
            <a:solidFill>
              <a:srgbClr val="2E3540"/>
            </a:solidFill>
            <a:prstDash val="solid"/>
          </a:ln>
        </p:spPr>
      </p:sp>
      <p:sp>
        <p:nvSpPr>
          <p:cNvPr id="5" name="Text 3"/>
          <p:cNvSpPr/>
          <p:nvPr/>
        </p:nvSpPr>
        <p:spPr>
          <a:xfrm>
            <a:off x="1073150" y="2165350"/>
            <a:ext cx="2949766" cy="774601"/>
          </a:xfrm>
          <a:prstGeom prst="rect">
            <a:avLst/>
          </a:prstGeom>
          <a:noFill/>
          <a:ln/>
        </p:spPr>
        <p:txBody>
          <a:bodyPr wrap="square" lIns="0" tIns="0" rIns="0" bIns="0" rtlCol="0" anchor="t">
            <a:normAutofit/>
          </a:bodyPr>
          <a:lstStyle/>
          <a:p>
            <a:pPr algn="l" indent="0" marL="0">
              <a:lnSpc>
                <a:spcPts val="5906"/>
              </a:lnSpc>
              <a:buNone/>
            </a:pPr>
            <a:r>
              <a:rPr lang="en-US" sz="5906" b="1" dirty="0">
                <a:solidFill>
                  <a:srgbClr val="6BA7E6"/>
                </a:solidFill>
                <a:latin typeface="Space Grotesk" pitchFamily="34" charset="0"/>
                <a:ea typeface="Space Grotesk" pitchFamily="34" charset="-122"/>
                <a:cs typeface="Space Grotesk" pitchFamily="34" charset="-120"/>
              </a:rPr>
              <a:t>0</a:t>
            </a:r>
            <a:endParaRPr lang="en-US" sz="5906" dirty="0"/>
          </a:p>
        </p:txBody>
      </p:sp>
      <p:sp>
        <p:nvSpPr>
          <p:cNvPr id="6" name="Text 4"/>
          <p:cNvSpPr/>
          <p:nvPr/>
        </p:nvSpPr>
        <p:spPr>
          <a:xfrm>
            <a:off x="1073150" y="2990751"/>
            <a:ext cx="2949766" cy="444847"/>
          </a:xfrm>
          <a:prstGeom prst="rect">
            <a:avLst/>
          </a:prstGeom>
          <a:noFill/>
          <a:ln/>
        </p:spPr>
        <p:txBody>
          <a:bodyPr wrap="square" lIns="0" tIns="0" rIns="0" bIns="0" rtlCol="0" anchor="t">
            <a:normAutofit/>
          </a:bodyPr>
          <a:lstStyle/>
          <a:p>
            <a:pPr algn="l" indent="0" marL="0">
              <a:lnSpc>
                <a:spcPts val="1659"/>
              </a:lnSpc>
              <a:buNone/>
            </a:pPr>
            <a:r>
              <a:rPr lang="en-US" sz="1185" spc="100" kern="0" dirty="0">
                <a:solidFill>
                  <a:srgbClr val="A7B0BB"/>
                </a:solidFill>
                <a:latin typeface="JetBrains Mono" pitchFamily="49" charset="0"/>
                <a:ea typeface="JetBrains Mono" pitchFamily="49" charset="-122"/>
                <a:cs typeface="JetBrains Mono" pitchFamily="49" charset="-120"/>
              </a:rPr>
              <a:t>HUMANS, ONCE CHECKS ARE GREEN</a:t>
            </a:r>
            <a:endParaRPr lang="en-US" sz="1185" dirty="0"/>
          </a:p>
        </p:txBody>
      </p:sp>
      <p:sp>
        <p:nvSpPr>
          <p:cNvPr id="7" name="Text 5"/>
          <p:cNvSpPr/>
          <p:nvPr/>
        </p:nvSpPr>
        <p:spPr>
          <a:xfrm>
            <a:off x="1073150" y="3486398"/>
            <a:ext cx="2949766" cy="355005"/>
          </a:xfrm>
          <a:prstGeom prst="rect">
            <a:avLst/>
          </a:prstGeom>
          <a:noFill/>
          <a:ln/>
        </p:spPr>
        <p:txBody>
          <a:bodyPr wrap="square" lIns="0" tIns="0" rIns="0" bIns="0" rtlCol="0" anchor="t">
            <a:normAutofit/>
          </a:bodyPr>
          <a:lstStyle/>
          <a:p>
            <a:pPr algn="l" indent="0" marL="0">
              <a:lnSpc>
                <a:spcPts val="2624"/>
              </a:lnSpc>
              <a:buNone/>
            </a:pPr>
            <a:r>
              <a:rPr lang="en-US" sz="2186" b="1" dirty="0">
                <a:solidFill>
                  <a:srgbClr val="F2EFE8"/>
                </a:solidFill>
                <a:latin typeface="Space Grotesk" pitchFamily="34" charset="0"/>
                <a:ea typeface="Space Grotesk" pitchFamily="34" charset="-122"/>
                <a:cs typeface="Space Grotesk" pitchFamily="34" charset="-120"/>
              </a:rPr>
              <a:t>Low risk</a:t>
            </a:r>
            <a:endParaRPr lang="en-US" sz="2186" dirty="0"/>
          </a:p>
        </p:txBody>
      </p:sp>
      <p:sp>
        <p:nvSpPr>
          <p:cNvPr id="8" name="Text 6"/>
          <p:cNvSpPr/>
          <p:nvPr/>
        </p:nvSpPr>
        <p:spPr>
          <a:xfrm>
            <a:off x="1073150" y="3892203"/>
            <a:ext cx="2949766" cy="444847"/>
          </a:xfrm>
          <a:prstGeom prst="rect">
            <a:avLst/>
          </a:prstGeom>
          <a:noFill/>
          <a:ln/>
        </p:spPr>
        <p:txBody>
          <a:bodyPr wrap="square" lIns="0" tIns="0" rIns="0" bIns="0" rtlCol="0" anchor="t">
            <a:normAutofit/>
          </a:bodyPr>
          <a:lstStyle/>
          <a:p>
            <a:pPr algn="l" indent="0" marL="0">
              <a:lnSpc>
                <a:spcPts val="1659"/>
              </a:lnSpc>
              <a:buNone/>
            </a:pPr>
            <a:r>
              <a:rPr lang="en-US" sz="1185" dirty="0">
                <a:solidFill>
                  <a:srgbClr val="A7B0BB"/>
                </a:solidFill>
                <a:latin typeface="DM Sans" pitchFamily="34" charset="0"/>
                <a:ea typeface="DM Sans" pitchFamily="34" charset="-122"/>
                <a:cs typeface="DM Sans" pitchFamily="34" charset="-120"/>
              </a:rPr>
              <a:t>Docs, copy, additive changes behind a flag</a:t>
            </a:r>
            <a:endParaRPr lang="en-US" sz="1185" dirty="0"/>
          </a:p>
        </p:txBody>
      </p:sp>
      <p:sp>
        <p:nvSpPr>
          <p:cNvPr id="9" name="Shape 7"/>
          <p:cNvSpPr/>
          <p:nvPr/>
        </p:nvSpPr>
        <p:spPr>
          <a:xfrm>
            <a:off x="4403725" y="1908175"/>
            <a:ext cx="3378200" cy="2660650"/>
          </a:xfrm>
          <a:prstGeom prst="roundRect">
            <a:avLst>
              <a:gd name="adj" fmla="val 5609"/>
            </a:avLst>
          </a:prstGeom>
          <a:solidFill>
            <a:srgbClr val="1F242C"/>
          </a:solidFill>
          <a:ln w="6350">
            <a:solidFill>
              <a:srgbClr val="2E3540"/>
            </a:solidFill>
            <a:prstDash val="solid"/>
          </a:ln>
        </p:spPr>
      </p:sp>
      <p:sp>
        <p:nvSpPr>
          <p:cNvPr id="10" name="Text 8"/>
          <p:cNvSpPr/>
          <p:nvPr/>
        </p:nvSpPr>
        <p:spPr>
          <a:xfrm>
            <a:off x="4660900" y="2165350"/>
            <a:ext cx="2949766"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2EFE8"/>
                </a:solidFill>
                <a:latin typeface="Space Grotesk" pitchFamily="34" charset="0"/>
                <a:ea typeface="Space Grotesk" pitchFamily="34" charset="-122"/>
                <a:cs typeface="Space Grotesk" pitchFamily="34" charset="-120"/>
              </a:rPr>
              <a:t>1</a:t>
            </a:r>
            <a:endParaRPr lang="en-US" sz="6000" dirty="0"/>
          </a:p>
        </p:txBody>
      </p:sp>
      <p:sp>
        <p:nvSpPr>
          <p:cNvPr id="11" name="Text 9"/>
          <p:cNvSpPr/>
          <p:nvPr/>
        </p:nvSpPr>
        <p:spPr>
          <a:xfrm>
            <a:off x="4660900" y="3003550"/>
            <a:ext cx="294976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7B0BB"/>
                </a:solidFill>
                <a:latin typeface="JetBrains Mono" pitchFamily="49" charset="0"/>
                <a:ea typeface="JetBrains Mono" pitchFamily="49" charset="-122"/>
                <a:cs typeface="JetBrains Mono" pitchFamily="49" charset="-120"/>
              </a:rPr>
              <a:t>HUMAN APPROVAL</a:t>
            </a:r>
            <a:endParaRPr lang="en-US" sz="1200" dirty="0"/>
          </a:p>
        </p:txBody>
      </p:sp>
      <p:sp>
        <p:nvSpPr>
          <p:cNvPr id="12" name="Text 10"/>
          <p:cNvSpPr/>
          <p:nvPr/>
        </p:nvSpPr>
        <p:spPr>
          <a:xfrm>
            <a:off x="4660900" y="3293070"/>
            <a:ext cx="294976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Medium risk</a:t>
            </a:r>
            <a:endParaRPr lang="en-US" sz="2200" dirty="0"/>
          </a:p>
        </p:txBody>
      </p:sp>
      <p:sp>
        <p:nvSpPr>
          <p:cNvPr id="13" name="Text 11"/>
          <p:cNvSpPr/>
          <p:nvPr/>
        </p:nvSpPr>
        <p:spPr>
          <a:xfrm>
            <a:off x="4660900" y="3704530"/>
            <a:ext cx="294976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Ordinary product changes</a:t>
            </a:r>
            <a:endParaRPr lang="en-US" sz="1200" dirty="0"/>
          </a:p>
        </p:txBody>
      </p:sp>
      <p:sp>
        <p:nvSpPr>
          <p:cNvPr id="14" name="Shape 12"/>
          <p:cNvSpPr/>
          <p:nvPr/>
        </p:nvSpPr>
        <p:spPr>
          <a:xfrm>
            <a:off x="7991475" y="1908175"/>
            <a:ext cx="3378200" cy="2660650"/>
          </a:xfrm>
          <a:prstGeom prst="roundRect">
            <a:avLst>
              <a:gd name="adj" fmla="val 5609"/>
            </a:avLst>
          </a:prstGeom>
          <a:solidFill>
            <a:srgbClr val="1F242C"/>
          </a:solidFill>
          <a:ln w="6350">
            <a:solidFill>
              <a:srgbClr val="F0884A"/>
            </a:solidFill>
            <a:prstDash val="solid"/>
          </a:ln>
        </p:spPr>
      </p:sp>
      <p:sp>
        <p:nvSpPr>
          <p:cNvPr id="15" name="Text 13"/>
          <p:cNvSpPr/>
          <p:nvPr/>
        </p:nvSpPr>
        <p:spPr>
          <a:xfrm>
            <a:off x="8248650" y="2165350"/>
            <a:ext cx="2949766"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0884A"/>
                </a:solidFill>
                <a:latin typeface="Space Grotesk" pitchFamily="34" charset="0"/>
                <a:ea typeface="Space Grotesk" pitchFamily="34" charset="-122"/>
                <a:cs typeface="Space Grotesk" pitchFamily="34" charset="-120"/>
              </a:rPr>
              <a:t>2</a:t>
            </a:r>
            <a:endParaRPr lang="en-US" sz="6000" dirty="0"/>
          </a:p>
        </p:txBody>
      </p:sp>
      <p:sp>
        <p:nvSpPr>
          <p:cNvPr id="16" name="Text 14"/>
          <p:cNvSpPr/>
          <p:nvPr/>
        </p:nvSpPr>
        <p:spPr>
          <a:xfrm>
            <a:off x="8248650" y="3003550"/>
            <a:ext cx="294976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7B0BB"/>
                </a:solidFill>
                <a:latin typeface="JetBrains Mono" pitchFamily="49" charset="0"/>
                <a:ea typeface="JetBrains Mono" pitchFamily="49" charset="-122"/>
                <a:cs typeface="JetBrains Mono" pitchFamily="49" charset="-120"/>
              </a:rPr>
              <a:t>HUMAN APPROVALS</a:t>
            </a:r>
            <a:endParaRPr lang="en-US" sz="1200" dirty="0"/>
          </a:p>
        </p:txBody>
      </p:sp>
      <p:sp>
        <p:nvSpPr>
          <p:cNvPr id="17" name="Text 15"/>
          <p:cNvSpPr/>
          <p:nvPr/>
        </p:nvSpPr>
        <p:spPr>
          <a:xfrm>
            <a:off x="8248650" y="3293070"/>
            <a:ext cx="2949766"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High risk</a:t>
            </a:r>
            <a:endParaRPr lang="en-US" sz="2200" dirty="0"/>
          </a:p>
        </p:txBody>
      </p:sp>
      <p:sp>
        <p:nvSpPr>
          <p:cNvPr id="18" name="Text 16"/>
          <p:cNvSpPr/>
          <p:nvPr/>
        </p:nvSpPr>
        <p:spPr>
          <a:xfrm>
            <a:off x="8248650" y="3704530"/>
            <a:ext cx="2949766"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DM Sans" pitchFamily="34" charset="0"/>
                <a:ea typeface="DM Sans" pitchFamily="34" charset="-122"/>
                <a:cs typeface="DM Sans" pitchFamily="34" charset="-120"/>
              </a:rPr>
              <a:t>The riskiest paths you name: auth, billing, CI</a:t>
            </a:r>
            <a:endParaRPr lang="en-US" sz="1200" dirty="0"/>
          </a:p>
        </p:txBody>
      </p:sp>
      <p:sp>
        <p:nvSpPr>
          <p:cNvPr id="19" name="Text 17"/>
          <p:cNvSpPr/>
          <p:nvPr/>
        </p:nvSpPr>
        <p:spPr>
          <a:xfrm>
            <a:off x="819150" y="4756150"/>
            <a:ext cx="3371850" cy="812800"/>
          </a:xfrm>
          <a:prstGeom prst="roundRect">
            <a:avLst>
              <a:gd name="adj" fmla="val 14844"/>
            </a:avLst>
          </a:prstGeom>
          <a:noFill/>
          <a:ln w="12700">
            <a:solidFill>
              <a:srgbClr val="2E3540"/>
            </a:solidFill>
            <a:prstDash val="solid"/>
          </a:ln>
        </p:spPr>
        <p:txBody>
          <a:bodyPr wrap="square" lIns="123413" tIns="118353" rIns="31782" bIns="118353" rtlCol="0" anchor="ctr">
            <a:normAutofit/>
          </a:bodyPr>
          <a:lstStyle/>
          <a:p>
            <a:pPr algn="l" indent="0" marL="0">
              <a:lnSpc>
                <a:spcPts val="1890"/>
              </a:lnSpc>
              <a:buNone/>
            </a:pPr>
            <a:r>
              <a:rPr lang="en-US" sz="1400" b="1" dirty="0">
                <a:solidFill>
                  <a:srgbClr val="F2EFE8"/>
                </a:solidFill>
                <a:latin typeface="DM Sans" pitchFamily="34" charset="0"/>
                <a:ea typeface="DM Sans" pitchFamily="34" charset="-122"/>
                <a:cs typeface="DM Sans" pitchFamily="34" charset="-120"/>
              </a:rPr>
              <a:t>The change sets the tier, not the author</a:t>
            </a:r>
            <a:endParaRPr lang="en-US" sz="1400" dirty="0"/>
          </a:p>
        </p:txBody>
      </p:sp>
      <p:sp>
        <p:nvSpPr>
          <p:cNvPr id="20" name="Text 18"/>
          <p:cNvSpPr/>
          <p:nvPr/>
        </p:nvSpPr>
        <p:spPr>
          <a:xfrm>
            <a:off x="4406900" y="4756150"/>
            <a:ext cx="3371850" cy="812800"/>
          </a:xfrm>
          <a:prstGeom prst="roundRect">
            <a:avLst>
              <a:gd name="adj" fmla="val 14844"/>
            </a:avLst>
          </a:prstGeom>
          <a:noFill/>
          <a:ln w="12700">
            <a:solidFill>
              <a:srgbClr val="2E3540"/>
            </a:solidFill>
            <a:prstDash val="solid"/>
          </a:ln>
        </p:spPr>
        <p:txBody>
          <a:bodyPr wrap="square" lIns="123413" tIns="118353" rIns="31782" bIns="118353" rtlCol="0" anchor="ctr">
            <a:normAutofit/>
          </a:bodyPr>
          <a:lstStyle/>
          <a:p>
            <a:pPr algn="l" indent="0" marL="0">
              <a:lnSpc>
                <a:spcPts val="1890"/>
              </a:lnSpc>
              <a:buNone/>
            </a:pPr>
            <a:r>
              <a:rPr lang="en-US" sz="1400" b="1" dirty="0">
                <a:solidFill>
                  <a:srgbClr val="F2EFE8"/>
                </a:solidFill>
                <a:latin typeface="DM Sans" pitchFamily="34" charset="0"/>
                <a:ea typeface="DM Sans" pitchFamily="34" charset="-122"/>
                <a:cs typeface="DM Sans" pitchFamily="34" charset="-120"/>
              </a:rPr>
              <a:t>Whoever prompted the change owns it</a:t>
            </a:r>
            <a:endParaRPr lang="en-US" sz="1400" dirty="0"/>
          </a:p>
        </p:txBody>
      </p:sp>
      <p:sp>
        <p:nvSpPr>
          <p:cNvPr id="21" name="Text 19"/>
          <p:cNvSpPr/>
          <p:nvPr/>
        </p:nvSpPr>
        <p:spPr>
          <a:xfrm>
            <a:off x="7994650" y="4756150"/>
            <a:ext cx="3371850" cy="812800"/>
          </a:xfrm>
          <a:prstGeom prst="roundRect">
            <a:avLst>
              <a:gd name="adj" fmla="val 14844"/>
            </a:avLst>
          </a:prstGeom>
          <a:noFill/>
          <a:ln w="12700">
            <a:solidFill>
              <a:srgbClr val="2E3540"/>
            </a:solidFill>
            <a:prstDash val="solid"/>
          </a:ln>
        </p:spPr>
        <p:txBody>
          <a:bodyPr wrap="square" lIns="123413" tIns="118353" rIns="31782" bIns="118353" rtlCol="0" anchor="ctr">
            <a:normAutofit/>
          </a:bodyPr>
          <a:lstStyle/>
          <a:p>
            <a:pPr algn="l" indent="0" marL="0">
              <a:lnSpc>
                <a:spcPts val="1890"/>
              </a:lnSpc>
              <a:buNone/>
            </a:pPr>
            <a:r>
              <a:rPr lang="en-US" sz="1400" b="1" dirty="0">
                <a:solidFill>
                  <a:srgbClr val="F2EFE8"/>
                </a:solidFill>
                <a:latin typeface="DM Sans" pitchFamily="34" charset="0"/>
                <a:ea typeface="DM Sans" pitchFamily="34" charset="-122"/>
                <a:cs typeface="DM Sans" pitchFamily="34" charset="-120"/>
              </a:rPr>
              <a:t>A bot approval never replaces a human one</a:t>
            </a:r>
            <a:endParaRPr lang="en-US" sz="14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How the Claude Code team does code review (claude.dev, Oct 2026)</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08 · SELF-LEARNING</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Fix it once, at the source</a:t>
            </a:r>
            <a:endParaRPr lang="en-US" sz="3600" dirty="0"/>
          </a:p>
        </p:txBody>
      </p:sp>
      <p:sp>
        <p:nvSpPr>
          <p:cNvPr id="4" name="Shape 2"/>
          <p:cNvSpPr/>
          <p:nvPr/>
        </p:nvSpPr>
        <p:spPr>
          <a:xfrm>
            <a:off x="815975" y="1971675"/>
            <a:ext cx="2787650" cy="1263650"/>
          </a:xfrm>
          <a:prstGeom prst="roundRect">
            <a:avLst>
              <a:gd name="adj" fmla="val 11809"/>
            </a:avLst>
          </a:prstGeom>
          <a:solidFill>
            <a:srgbClr val="FBFAF6"/>
          </a:solidFill>
          <a:ln w="6350">
            <a:solidFill>
              <a:srgbClr val="DDD7CB"/>
            </a:solidFill>
            <a:prstDash val="solid"/>
          </a:ln>
        </p:spPr>
      </p:sp>
      <p:pic>
        <p:nvPicPr>
          <p:cNvPr id="5" name="Image 0" descr="Warning">    </p:cNvPr>
          <p:cNvPicPr>
            <a:picLocks noChangeAspect="1"/>
          </p:cNvPicPr>
          <p:nvPr/>
        </p:nvPicPr>
        <p:blipFill>
          <a:blip r:embed="rId1"/>
          <a:srcRect l="0" r="0" t="0" b="0"/>
          <a:stretch/>
        </p:blipFill>
        <p:spPr>
          <a:xfrm>
            <a:off x="1022350" y="2138710"/>
            <a:ext cx="304800" cy="304800"/>
          </a:xfrm>
          <a:prstGeom prst="rect">
            <a:avLst/>
          </a:prstGeom>
        </p:spPr>
      </p:pic>
      <p:sp>
        <p:nvSpPr>
          <p:cNvPr id="6" name="Text 3"/>
          <p:cNvSpPr/>
          <p:nvPr/>
        </p:nvSpPr>
        <p:spPr>
          <a:xfrm>
            <a:off x="1022350" y="2507010"/>
            <a:ext cx="244614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Repeated correction</a:t>
            </a:r>
            <a:endParaRPr lang="en-US" sz="1600" dirty="0"/>
          </a:p>
        </p:txBody>
      </p:sp>
      <p:sp>
        <p:nvSpPr>
          <p:cNvPr id="7" name="Text 4"/>
          <p:cNvSpPr/>
          <p:nvPr/>
        </p:nvSpPr>
        <p:spPr>
          <a:xfrm>
            <a:off x="1022350" y="2854970"/>
            <a:ext cx="244614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“I said this twice already”</a:t>
            </a:r>
            <a:endParaRPr lang="en-US" sz="1200" dirty="0"/>
          </a:p>
        </p:txBody>
      </p:sp>
      <p:pic>
        <p:nvPicPr>
          <p:cNvPr id="8" name="Image 1" descr="connector">    </p:cNvPr>
          <p:cNvPicPr>
            <a:picLocks noChangeAspect="1"/>
          </p:cNvPicPr>
          <p:nvPr/>
        </p:nvPicPr>
        <p:blipFill>
          <a:blip r:embed="rId2"/>
          <a:srcRect l="0" r="0" t="0" b="0"/>
          <a:stretch/>
        </p:blipFill>
        <p:spPr>
          <a:xfrm>
            <a:off x="3606800" y="2552700"/>
            <a:ext cx="1092200" cy="101600"/>
          </a:xfrm>
          <a:prstGeom prst="rect">
            <a:avLst/>
          </a:prstGeom>
        </p:spPr>
      </p:pic>
      <p:sp>
        <p:nvSpPr>
          <p:cNvPr id="9" name="Shape 5"/>
          <p:cNvSpPr/>
          <p:nvPr/>
        </p:nvSpPr>
        <p:spPr>
          <a:xfrm>
            <a:off x="4705350" y="1974850"/>
            <a:ext cx="2781300" cy="1257300"/>
          </a:xfrm>
          <a:prstGeom prst="roundRect">
            <a:avLst>
              <a:gd name="adj" fmla="val 11616"/>
            </a:avLst>
          </a:prstGeom>
          <a:solidFill>
            <a:srgbClr val="FBFAF6"/>
          </a:solidFill>
          <a:ln w="12700">
            <a:solidFill>
              <a:srgbClr val="B6531A"/>
            </a:solidFill>
            <a:prstDash val="solid"/>
          </a:ln>
        </p:spPr>
      </p:sp>
      <p:pic>
        <p:nvPicPr>
          <p:cNvPr id="10" name="Image 2" descr="Wrench">    </p:cNvPr>
          <p:cNvPicPr>
            <a:picLocks noChangeAspect="1"/>
          </p:cNvPicPr>
          <p:nvPr/>
        </p:nvPicPr>
        <p:blipFill>
          <a:blip r:embed="rId3"/>
          <a:srcRect l="0" r="0" t="0" b="0"/>
          <a:stretch/>
        </p:blipFill>
        <p:spPr>
          <a:xfrm>
            <a:off x="4914900" y="2138710"/>
            <a:ext cx="304800" cy="304800"/>
          </a:xfrm>
          <a:prstGeom prst="rect">
            <a:avLst/>
          </a:prstGeom>
        </p:spPr>
      </p:pic>
      <p:sp>
        <p:nvSpPr>
          <p:cNvPr id="11" name="Text 6"/>
          <p:cNvSpPr/>
          <p:nvPr/>
        </p:nvSpPr>
        <p:spPr>
          <a:xfrm>
            <a:off x="4914900" y="2507010"/>
            <a:ext cx="2433066"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Fix at the source</a:t>
            </a:r>
            <a:endParaRPr lang="en-US" sz="1600" dirty="0"/>
          </a:p>
        </p:txBody>
      </p:sp>
      <p:sp>
        <p:nvSpPr>
          <p:cNvPr id="12" name="Text 7"/>
          <p:cNvSpPr/>
          <p:nvPr/>
        </p:nvSpPr>
        <p:spPr>
          <a:xfrm>
            <a:off x="4914900" y="2854970"/>
            <a:ext cx="243306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Trap · why · how to apply</a:t>
            </a:r>
            <a:endParaRPr lang="en-US" sz="1200" dirty="0"/>
          </a:p>
        </p:txBody>
      </p:sp>
      <p:pic>
        <p:nvPicPr>
          <p:cNvPr id="13" name="Image 3" descr="connector">    </p:cNvPr>
          <p:cNvPicPr>
            <a:picLocks noChangeAspect="1"/>
          </p:cNvPicPr>
          <p:nvPr/>
        </p:nvPicPr>
        <p:blipFill>
          <a:blip r:embed="rId4"/>
          <a:srcRect l="0" r="0" t="0" b="0"/>
          <a:stretch/>
        </p:blipFill>
        <p:spPr>
          <a:xfrm>
            <a:off x="7493000" y="2552700"/>
            <a:ext cx="1092200" cy="101600"/>
          </a:xfrm>
          <a:prstGeom prst="rect">
            <a:avLst/>
          </a:prstGeom>
        </p:spPr>
      </p:pic>
      <p:sp>
        <p:nvSpPr>
          <p:cNvPr id="14" name="Shape 8"/>
          <p:cNvSpPr/>
          <p:nvPr/>
        </p:nvSpPr>
        <p:spPr>
          <a:xfrm>
            <a:off x="8588375" y="1971675"/>
            <a:ext cx="2787650" cy="1263650"/>
          </a:xfrm>
          <a:prstGeom prst="roundRect">
            <a:avLst>
              <a:gd name="adj" fmla="val 11809"/>
            </a:avLst>
          </a:prstGeom>
          <a:solidFill>
            <a:srgbClr val="FBFAF6"/>
          </a:solidFill>
          <a:ln w="6350">
            <a:solidFill>
              <a:srgbClr val="DDD7CB"/>
            </a:solidFill>
            <a:prstDash val="solid"/>
          </a:ln>
        </p:spPr>
      </p:sp>
      <p:pic>
        <p:nvPicPr>
          <p:cNvPr id="15" name="Image 4" descr="Settings">    </p:cNvPr>
          <p:cNvPicPr>
            <a:picLocks noChangeAspect="1"/>
          </p:cNvPicPr>
          <p:nvPr/>
        </p:nvPicPr>
        <p:blipFill>
          <a:blip r:embed="rId5"/>
          <a:srcRect l="0" r="0" t="0" b="0"/>
          <a:stretch/>
        </p:blipFill>
        <p:spPr>
          <a:xfrm>
            <a:off x="8794750" y="2138710"/>
            <a:ext cx="304800" cy="304800"/>
          </a:xfrm>
          <a:prstGeom prst="rect">
            <a:avLst/>
          </a:prstGeom>
        </p:spPr>
      </p:pic>
      <p:sp>
        <p:nvSpPr>
          <p:cNvPr id="16" name="Text 9"/>
          <p:cNvSpPr/>
          <p:nvPr/>
        </p:nvSpPr>
        <p:spPr>
          <a:xfrm>
            <a:off x="8794750" y="2507010"/>
            <a:ext cx="244614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A1D22"/>
                </a:solidFill>
                <a:latin typeface="DM Sans" pitchFamily="34" charset="0"/>
                <a:ea typeface="DM Sans" pitchFamily="34" charset="-122"/>
                <a:cs typeface="DM Sans" pitchFamily="34" charset="-120"/>
              </a:rPr>
              <a:t>Prune and test</a:t>
            </a:r>
            <a:endParaRPr lang="en-US" sz="1600" dirty="0"/>
          </a:p>
        </p:txBody>
      </p:sp>
      <p:sp>
        <p:nvSpPr>
          <p:cNvPr id="17" name="Text 10"/>
          <p:cNvSpPr/>
          <p:nvPr/>
        </p:nvSpPr>
        <p:spPr>
          <a:xfrm>
            <a:off x="8794750" y="2854970"/>
            <a:ext cx="244614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C66"/>
                </a:solidFill>
                <a:latin typeface="DM Sans" pitchFamily="34" charset="0"/>
                <a:ea typeface="DM Sans" pitchFamily="34" charset="-122"/>
                <a:cs typeface="DM Sans" pitchFamily="34" charset="-120"/>
              </a:rPr>
              <a:t>Did the behavior change?</a:t>
            </a:r>
            <a:endParaRPr lang="en-US" sz="1200" dirty="0"/>
          </a:p>
        </p:txBody>
      </p:sp>
      <p:pic>
        <p:nvPicPr>
          <p:cNvPr id="18" name="Image 5" descr="connector">    </p:cNvPr>
          <p:cNvPicPr>
            <a:picLocks noChangeAspect="1"/>
          </p:cNvPicPr>
          <p:nvPr/>
        </p:nvPicPr>
        <p:blipFill>
          <a:blip r:embed="rId6"/>
          <a:srcRect l="0" r="0" t="0" b="0"/>
          <a:stretch/>
        </p:blipFill>
        <p:spPr>
          <a:xfrm>
            <a:off x="6045200" y="3238500"/>
            <a:ext cx="101600" cy="546100"/>
          </a:xfrm>
          <a:prstGeom prst="rect">
            <a:avLst/>
          </a:prstGeom>
        </p:spPr>
      </p:pic>
      <p:sp>
        <p:nvSpPr>
          <p:cNvPr id="19" name="Text 11"/>
          <p:cNvSpPr/>
          <p:nvPr/>
        </p:nvSpPr>
        <p:spPr>
          <a:xfrm>
            <a:off x="812800" y="3429000"/>
            <a:ext cx="26162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6DB0"/>
                </a:solidFill>
                <a:latin typeface="JetBrains Mono" pitchFamily="49" charset="0"/>
                <a:ea typeface="JetBrains Mono" pitchFamily="49" charset="-122"/>
                <a:cs typeface="JetBrains Mono" pitchFamily="49" charset="-120"/>
              </a:rPr>
              <a:t>PUT IT IN</a:t>
            </a:r>
            <a:endParaRPr lang="en-US" sz="1200" dirty="0"/>
          </a:p>
        </p:txBody>
      </p:sp>
      <p:sp>
        <p:nvSpPr>
          <p:cNvPr id="20" name="Text 12"/>
          <p:cNvSpPr/>
          <p:nvPr/>
        </p:nvSpPr>
        <p:spPr>
          <a:xfrm>
            <a:off x="819150" y="3790950"/>
            <a:ext cx="1978620" cy="558800"/>
          </a:xfrm>
          <a:prstGeom prst="roundRect">
            <a:avLst>
              <a:gd name="adj" fmla="val 17045"/>
            </a:avLst>
          </a:prstGeom>
          <a:solidFill>
            <a:srgbClr val="FBFAF6"/>
          </a:solidFill>
          <a:ln w="12700">
            <a:solidFill>
              <a:srgbClr val="2F6DB0"/>
            </a:solidFill>
            <a:prstDash val="solid"/>
          </a:ln>
        </p:spPr>
        <p:txBody>
          <a:bodyPr wrap="square" lIns="0" tIns="0" rIns="0" bIns="0" rtlCol="0" anchor="ctr">
            <a:normAutofit/>
          </a:bodyPr>
          <a:lstStyle/>
          <a:p>
            <a:pPr algn="ctr" indent="0" marL="0">
              <a:lnSpc>
                <a:spcPts val="1960"/>
              </a:lnSpc>
              <a:buNone/>
            </a:pPr>
            <a:r>
              <a:rPr lang="en-US" sz="1400" b="1" dirty="0">
                <a:solidFill>
                  <a:srgbClr val="2F6DB0"/>
                </a:solidFill>
                <a:latin typeface="JetBrains Mono" pitchFamily="49" charset="0"/>
                <a:ea typeface="JetBrains Mono" pitchFamily="49" charset="-122"/>
                <a:cs typeface="JetBrains Mono" pitchFamily="49" charset="-120"/>
              </a:rPr>
              <a:t>CLAUDE.md</a:t>
            </a:r>
            <a:endParaRPr lang="en-US" sz="1400" dirty="0"/>
          </a:p>
        </p:txBody>
      </p:sp>
      <p:sp>
        <p:nvSpPr>
          <p:cNvPr id="21" name="Text 13"/>
          <p:cNvSpPr/>
          <p:nvPr/>
        </p:nvSpPr>
        <p:spPr>
          <a:xfrm>
            <a:off x="2962870" y="3790950"/>
            <a:ext cx="1978670" cy="558800"/>
          </a:xfrm>
          <a:prstGeom prst="roundRect">
            <a:avLst>
              <a:gd name="adj" fmla="val 17045"/>
            </a:avLst>
          </a:prstGeom>
          <a:solidFill>
            <a:srgbClr val="FBFAF6"/>
          </a:solidFill>
          <a:ln w="12700">
            <a:solidFill>
              <a:srgbClr val="2F6DB0"/>
            </a:solidFill>
            <a:prstDash val="solid"/>
          </a:ln>
        </p:spPr>
        <p:txBody>
          <a:bodyPr wrap="square" lIns="0" tIns="0" rIns="0" bIns="0" rtlCol="0" anchor="ctr">
            <a:normAutofit/>
          </a:bodyPr>
          <a:lstStyle/>
          <a:p>
            <a:pPr algn="ctr" indent="0" marL="0">
              <a:lnSpc>
                <a:spcPts val="1960"/>
              </a:lnSpc>
              <a:buNone/>
            </a:pPr>
            <a:r>
              <a:rPr lang="en-US" sz="1400" b="1" dirty="0">
                <a:solidFill>
                  <a:srgbClr val="2F6DB0"/>
                </a:solidFill>
                <a:latin typeface="JetBrains Mono" pitchFamily="49" charset="0"/>
                <a:ea typeface="JetBrains Mono" pitchFamily="49" charset="-122"/>
                <a:cs typeface="JetBrains Mono" pitchFamily="49" charset="-120"/>
              </a:rPr>
              <a:t>a skill</a:t>
            </a:r>
            <a:endParaRPr lang="en-US" sz="1400" dirty="0"/>
          </a:p>
        </p:txBody>
      </p:sp>
      <p:sp>
        <p:nvSpPr>
          <p:cNvPr id="22" name="Text 14"/>
          <p:cNvSpPr/>
          <p:nvPr/>
        </p:nvSpPr>
        <p:spPr>
          <a:xfrm>
            <a:off x="5106640" y="3790950"/>
            <a:ext cx="1978670" cy="558800"/>
          </a:xfrm>
          <a:prstGeom prst="roundRect">
            <a:avLst>
              <a:gd name="adj" fmla="val 17045"/>
            </a:avLst>
          </a:prstGeom>
          <a:solidFill>
            <a:srgbClr val="FBFAF6"/>
          </a:solidFill>
          <a:ln w="12700">
            <a:solidFill>
              <a:srgbClr val="2F6DB0"/>
            </a:solidFill>
            <a:prstDash val="solid"/>
          </a:ln>
        </p:spPr>
        <p:txBody>
          <a:bodyPr wrap="square" lIns="0" tIns="0" rIns="0" bIns="0" rtlCol="0" anchor="ctr">
            <a:normAutofit/>
          </a:bodyPr>
          <a:lstStyle/>
          <a:p>
            <a:pPr algn="ctr" indent="0" marL="0">
              <a:lnSpc>
                <a:spcPts val="1960"/>
              </a:lnSpc>
              <a:buNone/>
            </a:pPr>
            <a:r>
              <a:rPr lang="en-US" sz="1400" b="1" dirty="0">
                <a:solidFill>
                  <a:srgbClr val="2F6DB0"/>
                </a:solidFill>
                <a:latin typeface="JetBrains Mono" pitchFamily="49" charset="0"/>
                <a:ea typeface="JetBrains Mono" pitchFamily="49" charset="-122"/>
                <a:cs typeface="JetBrains Mono" pitchFamily="49" charset="-120"/>
              </a:rPr>
              <a:t>a hook</a:t>
            </a:r>
            <a:endParaRPr lang="en-US" sz="1400" dirty="0"/>
          </a:p>
        </p:txBody>
      </p:sp>
      <p:sp>
        <p:nvSpPr>
          <p:cNvPr id="23" name="Text 15"/>
          <p:cNvSpPr/>
          <p:nvPr/>
        </p:nvSpPr>
        <p:spPr>
          <a:xfrm>
            <a:off x="7250410" y="3790950"/>
            <a:ext cx="1978670" cy="558800"/>
          </a:xfrm>
          <a:prstGeom prst="roundRect">
            <a:avLst>
              <a:gd name="adj" fmla="val 17045"/>
            </a:avLst>
          </a:prstGeom>
          <a:solidFill>
            <a:srgbClr val="FBFAF6"/>
          </a:solidFill>
          <a:ln w="12700">
            <a:solidFill>
              <a:srgbClr val="2F6DB0"/>
            </a:solidFill>
            <a:prstDash val="solid"/>
          </a:ln>
        </p:spPr>
        <p:txBody>
          <a:bodyPr wrap="square" lIns="0" tIns="0" rIns="0" bIns="0" rtlCol="0" anchor="ctr">
            <a:normAutofit/>
          </a:bodyPr>
          <a:lstStyle/>
          <a:p>
            <a:pPr algn="ctr" indent="0" marL="0">
              <a:lnSpc>
                <a:spcPts val="1960"/>
              </a:lnSpc>
              <a:buNone/>
            </a:pPr>
            <a:r>
              <a:rPr lang="en-US" sz="1400" b="1" dirty="0">
                <a:solidFill>
                  <a:srgbClr val="2F6DB0"/>
                </a:solidFill>
                <a:latin typeface="JetBrains Mono" pitchFamily="49" charset="0"/>
                <a:ea typeface="JetBrains Mono" pitchFamily="49" charset="-122"/>
                <a:cs typeface="JetBrains Mono" pitchFamily="49" charset="-120"/>
              </a:rPr>
              <a:t>a lint rule</a:t>
            </a:r>
            <a:endParaRPr lang="en-US" sz="1400" dirty="0"/>
          </a:p>
        </p:txBody>
      </p:sp>
      <p:sp>
        <p:nvSpPr>
          <p:cNvPr id="24" name="Text 16"/>
          <p:cNvSpPr/>
          <p:nvPr/>
        </p:nvSpPr>
        <p:spPr>
          <a:xfrm>
            <a:off x="9394180" y="3790950"/>
            <a:ext cx="1978670" cy="558800"/>
          </a:xfrm>
          <a:prstGeom prst="roundRect">
            <a:avLst>
              <a:gd name="adj" fmla="val 17045"/>
            </a:avLst>
          </a:prstGeom>
          <a:solidFill>
            <a:srgbClr val="FBFAF6"/>
          </a:solidFill>
          <a:ln w="12700">
            <a:solidFill>
              <a:srgbClr val="2F6DB0"/>
            </a:solidFill>
            <a:prstDash val="solid"/>
          </a:ln>
        </p:spPr>
        <p:txBody>
          <a:bodyPr wrap="square" lIns="0" tIns="0" rIns="0" bIns="0" rtlCol="0" anchor="ctr">
            <a:normAutofit/>
          </a:bodyPr>
          <a:lstStyle/>
          <a:p>
            <a:pPr algn="ctr" indent="0" marL="0">
              <a:lnSpc>
                <a:spcPts val="1960"/>
              </a:lnSpc>
              <a:buNone/>
            </a:pPr>
            <a:r>
              <a:rPr lang="en-US" sz="1400" b="1" dirty="0">
                <a:solidFill>
                  <a:srgbClr val="2F6DB0"/>
                </a:solidFill>
                <a:latin typeface="JetBrains Mono" pitchFamily="49" charset="0"/>
                <a:ea typeface="JetBrains Mono" pitchFamily="49" charset="-122"/>
                <a:cs typeface="JetBrains Mono" pitchFamily="49" charset="-120"/>
              </a:rPr>
              <a:t>REVIEW.md</a:t>
            </a:r>
            <a:endParaRPr lang="en-US" sz="1400" dirty="0"/>
          </a:p>
        </p:txBody>
      </p:sp>
      <p:sp>
        <p:nvSpPr>
          <p:cNvPr id="25" name="Shape 17"/>
          <p:cNvSpPr/>
          <p:nvPr/>
        </p:nvSpPr>
        <p:spPr>
          <a:xfrm>
            <a:off x="812800" y="4635500"/>
            <a:ext cx="10566400" cy="952500"/>
          </a:xfrm>
          <a:prstGeom prst="roundRect">
            <a:avLst>
              <a:gd name="adj" fmla="val 16000"/>
            </a:avLst>
          </a:prstGeom>
          <a:solidFill>
            <a:srgbClr val="1A1D22"/>
          </a:solidFill>
          <a:ln/>
        </p:spPr>
      </p:sp>
      <p:pic>
        <p:nvPicPr>
          <p:cNvPr id="26" name="Image 6" descr="Activity">    </p:cNvPr>
          <p:cNvPicPr>
            <a:picLocks noChangeAspect="1"/>
          </p:cNvPicPr>
          <p:nvPr/>
        </p:nvPicPr>
        <p:blipFill>
          <a:blip r:embed="rId7"/>
          <a:srcRect l="0" r="0" t="0" b="0"/>
          <a:stretch/>
        </p:blipFill>
        <p:spPr>
          <a:xfrm>
            <a:off x="1117600" y="4972050"/>
            <a:ext cx="279400" cy="279400"/>
          </a:xfrm>
          <a:prstGeom prst="rect">
            <a:avLst/>
          </a:prstGeom>
        </p:spPr>
      </p:pic>
      <p:sp>
        <p:nvSpPr>
          <p:cNvPr id="27" name="Text 18"/>
          <p:cNvSpPr/>
          <p:nvPr/>
        </p:nvSpPr>
        <p:spPr>
          <a:xfrm>
            <a:off x="1524000" y="4974580"/>
            <a:ext cx="4180523"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F2EFE8"/>
                </a:solidFill>
                <a:latin typeface="DM Sans" pitchFamily="34" charset="0"/>
                <a:ea typeface="DM Sans" pitchFamily="34" charset="-122"/>
                <a:cs typeface="DM Sans" pitchFamily="34" charset="-120"/>
              </a:rPr>
              <a:t>Incidents and reverts become evals</a:t>
            </a:r>
            <a:endParaRPr lang="en-US" sz="1600" dirty="0"/>
          </a:p>
        </p:txBody>
      </p:sp>
      <p:pic>
        <p:nvPicPr>
          <p:cNvPr id="28" name="Image 7" descr="Search">    </p:cNvPr>
          <p:cNvPicPr>
            <a:picLocks noChangeAspect="1"/>
          </p:cNvPicPr>
          <p:nvPr/>
        </p:nvPicPr>
        <p:blipFill>
          <a:blip r:embed="rId8"/>
          <a:srcRect l="0" r="0" t="0" b="0"/>
          <a:stretch/>
        </p:blipFill>
        <p:spPr>
          <a:xfrm>
            <a:off x="6248400" y="4972050"/>
            <a:ext cx="279400" cy="279400"/>
          </a:xfrm>
          <a:prstGeom prst="rect">
            <a:avLst/>
          </a:prstGeom>
        </p:spPr>
      </p:pic>
      <p:sp>
        <p:nvSpPr>
          <p:cNvPr id="29" name="Text 19"/>
          <p:cNvSpPr/>
          <p:nvPr/>
        </p:nvSpPr>
        <p:spPr>
          <a:xfrm>
            <a:off x="6654800" y="4974580"/>
            <a:ext cx="4080093"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F2EFE8"/>
                </a:solidFill>
                <a:latin typeface="DM Sans" pitchFamily="34" charset="0"/>
                <a:ea typeface="DM Sans" pitchFamily="34" charset="-122"/>
                <a:cs typeface="DM Sans" pitchFamily="34" charset="-120"/>
              </a:rPr>
              <a:t>/doctor proposes CLAUDE.md cuts</a:t>
            </a:r>
            <a:endParaRPr lang="en-US" sz="1600" dirty="0"/>
          </a:p>
        </p:txBody>
      </p:sp>
      <p:sp>
        <p:nvSpPr>
          <p:cNvPr id="30"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Best practices for Claude Code · How the Claude Code team does code review (claude.dev)</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STEP 09 · PRIVATE PLUGINS AND MARKETPLACE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Package what works, share it</a:t>
            </a:r>
            <a:endParaRPr lang="en-US" sz="3600" dirty="0"/>
          </a:p>
        </p:txBody>
      </p:sp>
      <p:sp>
        <p:nvSpPr>
          <p:cNvPr id="4" name="Shape 2"/>
          <p:cNvSpPr/>
          <p:nvPr/>
        </p:nvSpPr>
        <p:spPr>
          <a:xfrm>
            <a:off x="819150" y="1911350"/>
            <a:ext cx="3924300" cy="2781300"/>
          </a:xfrm>
          <a:prstGeom prst="roundRect">
            <a:avLst>
              <a:gd name="adj" fmla="val 5251"/>
            </a:avLst>
          </a:prstGeom>
          <a:solidFill>
            <a:srgbClr val="1F242C"/>
          </a:solidFill>
          <a:ln w="12700">
            <a:solidFill>
              <a:srgbClr val="F0884A"/>
            </a:solidFill>
            <a:prstDash val="solid"/>
          </a:ln>
        </p:spPr>
      </p:sp>
      <p:sp>
        <p:nvSpPr>
          <p:cNvPr id="5" name="Text 3"/>
          <p:cNvSpPr/>
          <p:nvPr/>
        </p:nvSpPr>
        <p:spPr>
          <a:xfrm>
            <a:off x="1079500" y="2171700"/>
            <a:ext cx="350570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0884A"/>
                </a:solidFill>
                <a:latin typeface="JetBrains Mono" pitchFamily="49" charset="0"/>
                <a:ea typeface="JetBrains Mono" pitchFamily="49" charset="-122"/>
                <a:cs typeface="JetBrains Mono" pitchFamily="49" charset="-120"/>
              </a:rPr>
              <a:t>acme-workflow/</a:t>
            </a:r>
            <a:endParaRPr lang="en-US" sz="1600" dirty="0"/>
          </a:p>
        </p:txBody>
      </p:sp>
      <p:sp>
        <p:nvSpPr>
          <p:cNvPr id="6" name="Text 4"/>
          <p:cNvSpPr/>
          <p:nvPr/>
        </p:nvSpPr>
        <p:spPr>
          <a:xfrm>
            <a:off x="1079500" y="2608560"/>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Skills</a:t>
            </a:r>
            <a:endParaRPr lang="en-US" sz="1400" dirty="0"/>
          </a:p>
        </p:txBody>
      </p:sp>
      <p:sp>
        <p:nvSpPr>
          <p:cNvPr id="7" name="Text 5"/>
          <p:cNvSpPr/>
          <p:nvPr/>
        </p:nvSpPr>
        <p:spPr>
          <a:xfrm>
            <a:off x="2832100" y="2608560"/>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Hooks</a:t>
            </a:r>
            <a:endParaRPr lang="en-US" sz="1400" dirty="0"/>
          </a:p>
        </p:txBody>
      </p:sp>
      <p:sp>
        <p:nvSpPr>
          <p:cNvPr id="8" name="Text 6"/>
          <p:cNvSpPr/>
          <p:nvPr/>
        </p:nvSpPr>
        <p:spPr>
          <a:xfrm>
            <a:off x="1079500" y="3162250"/>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Subagents</a:t>
            </a:r>
            <a:endParaRPr lang="en-US" sz="1400" dirty="0"/>
          </a:p>
        </p:txBody>
      </p:sp>
      <p:sp>
        <p:nvSpPr>
          <p:cNvPr id="9" name="Text 7"/>
          <p:cNvSpPr/>
          <p:nvPr/>
        </p:nvSpPr>
        <p:spPr>
          <a:xfrm>
            <a:off x="2832100" y="3162250"/>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MCP servers</a:t>
            </a:r>
            <a:endParaRPr lang="en-US" sz="1400" dirty="0"/>
          </a:p>
        </p:txBody>
      </p:sp>
      <p:sp>
        <p:nvSpPr>
          <p:cNvPr id="10" name="Text 8"/>
          <p:cNvSpPr/>
          <p:nvPr/>
        </p:nvSpPr>
        <p:spPr>
          <a:xfrm>
            <a:off x="1079500" y="3715941"/>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Commands</a:t>
            </a:r>
            <a:endParaRPr lang="en-US" sz="1400" dirty="0"/>
          </a:p>
        </p:txBody>
      </p:sp>
      <p:sp>
        <p:nvSpPr>
          <p:cNvPr id="11" name="Text 9"/>
          <p:cNvSpPr/>
          <p:nvPr/>
        </p:nvSpPr>
        <p:spPr>
          <a:xfrm>
            <a:off x="2832100" y="3715941"/>
            <a:ext cx="1651000" cy="452090"/>
          </a:xfrm>
          <a:prstGeom prst="roundRect">
            <a:avLst>
              <a:gd name="adj" fmla="val 16855"/>
            </a:avLst>
          </a:prstGeom>
          <a:solidFill>
            <a:srgbClr val="2A3039"/>
          </a:solidFill>
          <a:ln/>
        </p:spPr>
        <p:txBody>
          <a:bodyPr wrap="square" lIns="130082" tIns="79282" rIns="79282" bIns="53882" rtlCol="0" anchor="t">
            <a:normAutofit/>
          </a:bodyPr>
          <a:lstStyle/>
          <a:p>
            <a:pPr algn="l" indent="0" marL="0">
              <a:lnSpc>
                <a:spcPts val="1960"/>
              </a:lnSpc>
              <a:buNone/>
            </a:pPr>
            <a:r>
              <a:rPr lang="en-US" sz="1400" b="1" dirty="0">
                <a:solidFill>
                  <a:srgbClr val="F2EFE8"/>
                </a:solidFill>
                <a:latin typeface="DM Sans" pitchFamily="34" charset="0"/>
                <a:ea typeface="DM Sans" pitchFamily="34" charset="-122"/>
                <a:cs typeface="DM Sans" pitchFamily="34" charset="-120"/>
              </a:rPr>
              <a:t>Mods</a:t>
            </a:r>
            <a:endParaRPr lang="en-US" sz="1400" dirty="0"/>
          </a:p>
        </p:txBody>
      </p:sp>
      <p:pic>
        <p:nvPicPr>
          <p:cNvPr id="12" name="Image 0" descr="connector">    </p:cNvPr>
          <p:cNvPicPr>
            <a:picLocks noChangeAspect="1"/>
          </p:cNvPicPr>
          <p:nvPr/>
        </p:nvPicPr>
        <p:blipFill>
          <a:blip r:embed="rId1"/>
          <a:srcRect l="0" r="0" t="0" b="0"/>
          <a:stretch/>
        </p:blipFill>
        <p:spPr>
          <a:xfrm>
            <a:off x="4749800" y="3251200"/>
            <a:ext cx="711200" cy="101600"/>
          </a:xfrm>
          <a:prstGeom prst="rect">
            <a:avLst/>
          </a:prstGeom>
        </p:spPr>
      </p:pic>
      <p:sp>
        <p:nvSpPr>
          <p:cNvPr id="13" name="Shape 10"/>
          <p:cNvSpPr/>
          <p:nvPr/>
        </p:nvSpPr>
        <p:spPr>
          <a:xfrm>
            <a:off x="5464175" y="2416175"/>
            <a:ext cx="2660650" cy="1771650"/>
          </a:xfrm>
          <a:prstGeom prst="roundRect">
            <a:avLst>
              <a:gd name="adj" fmla="val 8423"/>
            </a:avLst>
          </a:prstGeom>
          <a:solidFill>
            <a:srgbClr val="1F242C"/>
          </a:solidFill>
          <a:ln w="6350">
            <a:solidFill>
              <a:srgbClr val="2E3540"/>
            </a:solidFill>
            <a:prstDash val="solid"/>
          </a:ln>
        </p:spPr>
      </p:sp>
      <p:pic>
        <p:nvPicPr>
          <p:cNvPr id="14" name="Image 1" descr="Cloud">    </p:cNvPr>
          <p:cNvPicPr>
            <a:picLocks noChangeAspect="1"/>
          </p:cNvPicPr>
          <p:nvPr/>
        </p:nvPicPr>
        <p:blipFill>
          <a:blip r:embed="rId2"/>
          <a:srcRect l="0" r="0" t="0" b="0"/>
          <a:stretch/>
        </p:blipFill>
        <p:spPr>
          <a:xfrm>
            <a:off x="5670550" y="2622550"/>
            <a:ext cx="304800" cy="304800"/>
          </a:xfrm>
          <a:prstGeom prst="rect">
            <a:avLst/>
          </a:prstGeom>
        </p:spPr>
      </p:pic>
      <p:sp>
        <p:nvSpPr>
          <p:cNvPr id="15" name="Text 11"/>
          <p:cNvSpPr/>
          <p:nvPr/>
        </p:nvSpPr>
        <p:spPr>
          <a:xfrm>
            <a:off x="5670550" y="3016250"/>
            <a:ext cx="231533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Marketplace</a:t>
            </a:r>
            <a:endParaRPr lang="en-US" sz="2200" dirty="0"/>
          </a:p>
        </p:txBody>
      </p:sp>
      <p:sp>
        <p:nvSpPr>
          <p:cNvPr id="16" name="Text 12"/>
          <p:cNvSpPr/>
          <p:nvPr/>
        </p:nvSpPr>
        <p:spPr>
          <a:xfrm>
            <a:off x="5670550" y="3440410"/>
            <a:ext cx="231533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JetBrains Mono" pitchFamily="49" charset="0"/>
                <a:ea typeface="JetBrains Mono" pitchFamily="49" charset="-122"/>
                <a:cs typeface="JetBrains Mono" pitchFamily="49" charset="-120"/>
              </a:rPr>
              <a:t>git repo + marketplace.json</a:t>
            </a:r>
            <a:endParaRPr lang="en-US" sz="1200" dirty="0"/>
          </a:p>
        </p:txBody>
      </p:sp>
      <p:pic>
        <p:nvPicPr>
          <p:cNvPr id="17" name="Image 2" descr="connector">    </p:cNvPr>
          <p:cNvPicPr>
            <a:picLocks noChangeAspect="1"/>
          </p:cNvPicPr>
          <p:nvPr/>
        </p:nvPicPr>
        <p:blipFill>
          <a:blip r:embed="rId3"/>
          <a:srcRect l="0" r="0" t="0" b="0"/>
          <a:stretch/>
        </p:blipFill>
        <p:spPr>
          <a:xfrm>
            <a:off x="8128000" y="3251200"/>
            <a:ext cx="711200" cy="101600"/>
          </a:xfrm>
          <a:prstGeom prst="rect">
            <a:avLst/>
          </a:prstGeom>
        </p:spPr>
      </p:pic>
      <p:sp>
        <p:nvSpPr>
          <p:cNvPr id="18" name="Shape 13"/>
          <p:cNvSpPr/>
          <p:nvPr/>
        </p:nvSpPr>
        <p:spPr>
          <a:xfrm>
            <a:off x="8842375" y="2416175"/>
            <a:ext cx="2533650" cy="1771650"/>
          </a:xfrm>
          <a:prstGeom prst="roundRect">
            <a:avLst>
              <a:gd name="adj" fmla="val 8423"/>
            </a:avLst>
          </a:prstGeom>
          <a:solidFill>
            <a:srgbClr val="1F242C"/>
          </a:solidFill>
          <a:ln w="6350">
            <a:solidFill>
              <a:srgbClr val="2E3540"/>
            </a:solidFill>
            <a:prstDash val="solid"/>
          </a:ln>
        </p:spPr>
      </p:sp>
      <p:pic>
        <p:nvPicPr>
          <p:cNvPr id="19" name="Image 3" descr="Users">    </p:cNvPr>
          <p:cNvPicPr>
            <a:picLocks noChangeAspect="1"/>
          </p:cNvPicPr>
          <p:nvPr/>
        </p:nvPicPr>
        <p:blipFill>
          <a:blip r:embed="rId4"/>
          <a:srcRect l="0" r="0" t="0" b="0"/>
          <a:stretch/>
        </p:blipFill>
        <p:spPr>
          <a:xfrm>
            <a:off x="9048750" y="2622550"/>
            <a:ext cx="304800" cy="304800"/>
          </a:xfrm>
          <a:prstGeom prst="rect">
            <a:avLst/>
          </a:prstGeom>
        </p:spPr>
      </p:pic>
      <p:sp>
        <p:nvSpPr>
          <p:cNvPr id="20" name="Text 14"/>
          <p:cNvSpPr/>
          <p:nvPr/>
        </p:nvSpPr>
        <p:spPr>
          <a:xfrm>
            <a:off x="9048750" y="3016250"/>
            <a:ext cx="21845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Team</a:t>
            </a:r>
            <a:endParaRPr lang="en-US" sz="2200" dirty="0"/>
          </a:p>
        </p:txBody>
      </p:sp>
      <p:sp>
        <p:nvSpPr>
          <p:cNvPr id="21" name="Text 15"/>
          <p:cNvSpPr/>
          <p:nvPr/>
        </p:nvSpPr>
        <p:spPr>
          <a:xfrm>
            <a:off x="9048750" y="3440410"/>
            <a:ext cx="218452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7B0BB"/>
                </a:solidFill>
                <a:latin typeface="JetBrains Mono" pitchFamily="49" charset="0"/>
                <a:ea typeface="JetBrains Mono" pitchFamily="49" charset="-122"/>
                <a:cs typeface="JetBrains Mono" pitchFamily="49" charset="-120"/>
              </a:rPr>
              <a:t>/plugin install x@acme</a:t>
            </a:r>
            <a:endParaRPr lang="en-US" sz="1200" dirty="0"/>
          </a:p>
        </p:txBody>
      </p:sp>
      <p:sp>
        <p:nvSpPr>
          <p:cNvPr id="22" name="Text 16"/>
          <p:cNvSpPr/>
          <p:nvPr/>
        </p:nvSpPr>
        <p:spPr>
          <a:xfrm>
            <a:off x="819150" y="5022850"/>
            <a:ext cx="3371850" cy="558800"/>
          </a:xfrm>
          <a:prstGeom prst="roundRect">
            <a:avLst>
              <a:gd name="adj" fmla="val 17045"/>
            </a:avLst>
          </a:prstGeom>
          <a:noFill/>
          <a:ln w="12700">
            <a:solidFill>
              <a:srgbClr val="2E3540"/>
            </a:solidFill>
            <a:prstDash val="solid"/>
          </a:ln>
        </p:spPr>
        <p:txBody>
          <a:bodyPr wrap="square" lIns="0" tIns="0" rIns="0" bIns="0" rtlCol="0" anchor="ctr">
            <a:normAutofit/>
          </a:bodyPr>
          <a:lstStyle/>
          <a:p>
            <a:pPr algn="ctr" indent="0" marL="0">
              <a:lnSpc>
                <a:spcPts val="1960"/>
              </a:lnSpc>
              <a:buNone/>
            </a:pPr>
            <a:r>
              <a:rPr lang="en-US" sz="1400" b="1" dirty="0">
                <a:solidFill>
                  <a:srgbClr val="F2EFE8"/>
                </a:solidFill>
                <a:latin typeface="DM Sans" pitchFamily="34" charset="0"/>
                <a:ea typeface="DM Sans" pitchFamily="34" charset="-122"/>
                <a:cs typeface="DM Sans" pitchFamily="34" charset="-120"/>
              </a:rPr>
              <a:t>Owner + version</a:t>
            </a:r>
            <a:endParaRPr lang="en-US" sz="1400" dirty="0"/>
          </a:p>
        </p:txBody>
      </p:sp>
      <p:sp>
        <p:nvSpPr>
          <p:cNvPr id="23" name="Text 17"/>
          <p:cNvSpPr/>
          <p:nvPr/>
        </p:nvSpPr>
        <p:spPr>
          <a:xfrm>
            <a:off x="4406900" y="5022850"/>
            <a:ext cx="3371850" cy="558800"/>
          </a:xfrm>
          <a:prstGeom prst="roundRect">
            <a:avLst>
              <a:gd name="adj" fmla="val 17045"/>
            </a:avLst>
          </a:prstGeom>
          <a:noFill/>
          <a:ln w="12700">
            <a:solidFill>
              <a:srgbClr val="2E3540"/>
            </a:solidFill>
            <a:prstDash val="solid"/>
          </a:ln>
        </p:spPr>
        <p:txBody>
          <a:bodyPr wrap="square" lIns="0" tIns="0" rIns="0" bIns="0" rtlCol="0" anchor="ctr">
            <a:normAutofit/>
          </a:bodyPr>
          <a:lstStyle/>
          <a:p>
            <a:pPr algn="ctr" indent="0" marL="0">
              <a:lnSpc>
                <a:spcPts val="1680"/>
              </a:lnSpc>
              <a:buNone/>
            </a:pPr>
            <a:r>
              <a:rPr lang="en-US" sz="1200" b="1" dirty="0">
                <a:solidFill>
                  <a:srgbClr val="F2EFE8"/>
                </a:solidFill>
                <a:latin typeface="JetBrains Mono" pitchFamily="49" charset="0"/>
                <a:ea typeface="JetBrains Mono" pitchFamily="49" charset="-122"/>
                <a:cs typeface="JetBrains Mono" pitchFamily="49" charset="-120"/>
              </a:rPr>
              <a:t>claude plugin validate · test</a:t>
            </a:r>
            <a:endParaRPr lang="en-US" sz="1200" dirty="0"/>
          </a:p>
        </p:txBody>
      </p:sp>
      <p:sp>
        <p:nvSpPr>
          <p:cNvPr id="24" name="Text 18"/>
          <p:cNvSpPr/>
          <p:nvPr/>
        </p:nvSpPr>
        <p:spPr>
          <a:xfrm>
            <a:off x="7994650" y="5022850"/>
            <a:ext cx="3371850" cy="558800"/>
          </a:xfrm>
          <a:prstGeom prst="roundRect">
            <a:avLst>
              <a:gd name="adj" fmla="val 17045"/>
            </a:avLst>
          </a:prstGeom>
          <a:noFill/>
          <a:ln w="12700">
            <a:solidFill>
              <a:srgbClr val="2E3540"/>
            </a:solidFill>
            <a:prstDash val="solid"/>
          </a:ln>
        </p:spPr>
        <p:txBody>
          <a:bodyPr wrap="square" lIns="0" tIns="0" rIns="0" bIns="0" rtlCol="0" anchor="ctr">
            <a:normAutofit/>
          </a:bodyPr>
          <a:lstStyle/>
          <a:p>
            <a:pPr algn="ctr" indent="0" marL="0">
              <a:lnSpc>
                <a:spcPts val="1960"/>
              </a:lnSpc>
              <a:buNone/>
            </a:pPr>
            <a:r>
              <a:rPr lang="en-US" sz="1400" b="1" dirty="0">
                <a:solidFill>
                  <a:srgbClr val="F2EFE8"/>
                </a:solidFill>
                <a:latin typeface="DM Sans" pitchFamily="34" charset="0"/>
                <a:ea typeface="DM Sans" pitchFamily="34" charset="-122"/>
                <a:cs typeface="DM Sans" pitchFamily="34" charset="-120"/>
              </a:rPr>
              <a:t>Review it like a package</a:t>
            </a:r>
            <a:endParaRPr lang="en-US" sz="1400" dirty="0"/>
          </a:p>
        </p:txBody>
      </p:sp>
      <p:sp>
        <p:nvSpPr>
          <p:cNvPr id="25"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Source: Claude Code docs, plugins · claude.dev, Getting started with Claude Code mods (Oct 2026)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0E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B6531A"/>
                </a:solidFill>
                <a:latin typeface="JetBrains Mono" pitchFamily="49" charset="0"/>
                <a:ea typeface="JetBrains Mono" pitchFamily="49" charset="-122"/>
                <a:cs typeface="JetBrains Mono" pitchFamily="49" charset="-120"/>
              </a:rPr>
              <a:t>STEP 10 · COPILOT PARITY</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1A1D22"/>
                </a:solidFill>
                <a:latin typeface="Space Grotesk" pitchFamily="34" charset="0"/>
                <a:ea typeface="Space Grotesk" pitchFamily="34" charset="-122"/>
                <a:cs typeface="Space Grotesk" pitchFamily="34" charset="-120"/>
              </a:rPr>
              <a:t>One base for every tool</a:t>
            </a:r>
            <a:endParaRPr lang="en-US" sz="3600" dirty="0"/>
          </a:p>
        </p:txBody>
      </p:sp>
      <p:sp>
        <p:nvSpPr>
          <p:cNvPr id="4" name="Shape 2"/>
          <p:cNvSpPr/>
          <p:nvPr/>
        </p:nvSpPr>
        <p:spPr>
          <a:xfrm>
            <a:off x="4826000" y="1841500"/>
            <a:ext cx="2540000" cy="952500"/>
          </a:xfrm>
          <a:prstGeom prst="roundRect">
            <a:avLst>
              <a:gd name="adj" fmla="val 16000"/>
            </a:avLst>
          </a:prstGeom>
          <a:solidFill>
            <a:srgbClr val="1A1D22"/>
          </a:solidFill>
          <a:ln/>
        </p:spPr>
      </p:sp>
      <p:sp>
        <p:nvSpPr>
          <p:cNvPr id="5" name="Text 3"/>
          <p:cNvSpPr/>
          <p:nvPr/>
        </p:nvSpPr>
        <p:spPr>
          <a:xfrm>
            <a:off x="5190713" y="1996480"/>
            <a:ext cx="1810524" cy="416520"/>
          </a:xfrm>
          <a:prstGeom prst="rect">
            <a:avLst/>
          </a:prstGeom>
          <a:noFill/>
          <a:ln/>
        </p:spPr>
        <p:txBody>
          <a:bodyPr wrap="square" lIns="0" tIns="0" rIns="0" bIns="0" rtlCol="0" anchor="t">
            <a:normAutofit/>
          </a:bodyPr>
          <a:lstStyle/>
          <a:p>
            <a:pPr algn="ctr" indent="0" marL="0">
              <a:lnSpc>
                <a:spcPts val="3080"/>
              </a:lnSpc>
              <a:buNone/>
            </a:pPr>
            <a:r>
              <a:rPr lang="en-US" sz="2200" b="1" dirty="0">
                <a:solidFill>
                  <a:srgbClr val="F0884A"/>
                </a:solidFill>
                <a:latin typeface="JetBrains Mono" pitchFamily="49" charset="0"/>
                <a:ea typeface="JetBrains Mono" pitchFamily="49" charset="-122"/>
                <a:cs typeface="JetBrains Mono" pitchFamily="49" charset="-120"/>
              </a:rPr>
              <a:t>AGENTS.md</a:t>
            </a:r>
            <a:endParaRPr lang="en-US" sz="2200" dirty="0"/>
          </a:p>
        </p:txBody>
      </p:sp>
      <p:sp>
        <p:nvSpPr>
          <p:cNvPr id="6" name="Text 4"/>
          <p:cNvSpPr/>
          <p:nvPr/>
        </p:nvSpPr>
        <p:spPr>
          <a:xfrm>
            <a:off x="4887337" y="2425700"/>
            <a:ext cx="241732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7B0BB"/>
                </a:solidFill>
                <a:latin typeface="DM Sans" pitchFamily="34" charset="0"/>
                <a:ea typeface="DM Sans" pitchFamily="34" charset="-122"/>
                <a:cs typeface="DM Sans" pitchFamily="34" charset="-120"/>
              </a:rPr>
              <a:t>Shared rules and commands</a:t>
            </a:r>
            <a:endParaRPr lang="en-US" sz="1200" dirty="0"/>
          </a:p>
        </p:txBody>
      </p:sp>
      <p:pic>
        <p:nvPicPr>
          <p:cNvPr id="7" name="Image 0" descr="connector">    </p:cNvPr>
          <p:cNvPicPr>
            <a:picLocks noChangeAspect="1"/>
          </p:cNvPicPr>
          <p:nvPr/>
        </p:nvPicPr>
        <p:blipFill>
          <a:blip r:embed="rId1"/>
          <a:srcRect l="0" r="0" t="0" b="0"/>
          <a:stretch/>
        </p:blipFill>
        <p:spPr>
          <a:xfrm>
            <a:off x="2616200" y="2794000"/>
            <a:ext cx="3149600" cy="762000"/>
          </a:xfrm>
          <a:prstGeom prst="rect">
            <a:avLst/>
          </a:prstGeom>
        </p:spPr>
      </p:pic>
      <p:pic>
        <p:nvPicPr>
          <p:cNvPr id="8" name="Image 1" descr="connector">    </p:cNvPr>
          <p:cNvPicPr>
            <a:picLocks noChangeAspect="1"/>
          </p:cNvPicPr>
          <p:nvPr/>
        </p:nvPicPr>
        <p:blipFill>
          <a:blip r:embed="rId2"/>
          <a:srcRect l="0" r="0" t="0" b="0"/>
          <a:stretch/>
        </p:blipFill>
        <p:spPr>
          <a:xfrm>
            <a:off x="6045200" y="2794000"/>
            <a:ext cx="101600" cy="762000"/>
          </a:xfrm>
          <a:prstGeom prst="rect">
            <a:avLst/>
          </a:prstGeom>
        </p:spPr>
      </p:pic>
      <p:pic>
        <p:nvPicPr>
          <p:cNvPr id="9" name="Image 2" descr="connector">    </p:cNvPr>
          <p:cNvPicPr>
            <a:picLocks noChangeAspect="1"/>
          </p:cNvPicPr>
          <p:nvPr/>
        </p:nvPicPr>
        <p:blipFill>
          <a:blip r:embed="rId3"/>
          <a:srcRect l="0" r="0" t="0" b="0"/>
          <a:stretch/>
        </p:blipFill>
        <p:spPr>
          <a:xfrm>
            <a:off x="6426200" y="2794000"/>
            <a:ext cx="3149600" cy="762000"/>
          </a:xfrm>
          <a:prstGeom prst="rect">
            <a:avLst/>
          </a:prstGeom>
        </p:spPr>
      </p:pic>
      <p:sp>
        <p:nvSpPr>
          <p:cNvPr id="10" name="Shape 5"/>
          <p:cNvSpPr/>
          <p:nvPr/>
        </p:nvSpPr>
        <p:spPr>
          <a:xfrm>
            <a:off x="815975" y="3559175"/>
            <a:ext cx="3295650" cy="1009650"/>
          </a:xfrm>
          <a:prstGeom prst="roundRect">
            <a:avLst>
              <a:gd name="adj" fmla="val 14780"/>
            </a:avLst>
          </a:prstGeom>
          <a:solidFill>
            <a:srgbClr val="FBFAF6"/>
          </a:solidFill>
          <a:ln w="6350">
            <a:solidFill>
              <a:srgbClr val="DDD7CB"/>
            </a:solidFill>
            <a:prstDash val="solid"/>
          </a:ln>
        </p:spPr>
      </p:sp>
      <p:sp>
        <p:nvSpPr>
          <p:cNvPr id="11" name="Text 6"/>
          <p:cNvSpPr/>
          <p:nvPr/>
        </p:nvSpPr>
        <p:spPr>
          <a:xfrm>
            <a:off x="1022350" y="3765550"/>
            <a:ext cx="2969387" cy="351383"/>
          </a:xfrm>
          <a:prstGeom prst="rect">
            <a:avLst/>
          </a:prstGeom>
          <a:noFill/>
          <a:ln/>
        </p:spPr>
        <p:txBody>
          <a:bodyPr wrap="square" lIns="0" tIns="0" rIns="0" bIns="0" rtlCol="0" anchor="t">
            <a:normAutofit/>
          </a:bodyPr>
          <a:lstStyle/>
          <a:p>
            <a:pPr algn="l" indent="0" marL="0">
              <a:lnSpc>
                <a:spcPts val="2574"/>
              </a:lnSpc>
              <a:buNone/>
            </a:pPr>
            <a:r>
              <a:rPr lang="en-US" sz="2145" b="1" dirty="0">
                <a:solidFill>
                  <a:srgbClr val="1A1D22"/>
                </a:solidFill>
                <a:latin typeface="Space Grotesk" pitchFamily="34" charset="0"/>
                <a:ea typeface="Space Grotesk" pitchFamily="34" charset="-122"/>
                <a:cs typeface="Space Grotesk" pitchFamily="34" charset="-120"/>
              </a:rPr>
              <a:t>Claude Code</a:t>
            </a:r>
            <a:endParaRPr lang="en-US" sz="2145" dirty="0"/>
          </a:p>
        </p:txBody>
      </p:sp>
      <p:sp>
        <p:nvSpPr>
          <p:cNvPr id="12" name="Text 7"/>
          <p:cNvSpPr/>
          <p:nvPr/>
        </p:nvSpPr>
        <p:spPr>
          <a:xfrm>
            <a:off x="1022350" y="4155033"/>
            <a:ext cx="2969387" cy="232817"/>
          </a:xfrm>
          <a:prstGeom prst="rect">
            <a:avLst/>
          </a:prstGeom>
          <a:noFill/>
          <a:ln/>
        </p:spPr>
        <p:txBody>
          <a:bodyPr wrap="square" lIns="0" tIns="0" rIns="0" bIns="0" rtlCol="0" anchor="t">
            <a:normAutofit/>
          </a:bodyPr>
          <a:lstStyle/>
          <a:p>
            <a:pPr algn="l" indent="0" marL="0">
              <a:lnSpc>
                <a:spcPts val="1675"/>
              </a:lnSpc>
              <a:buNone/>
            </a:pPr>
            <a:r>
              <a:rPr lang="en-US" sz="1196" dirty="0">
                <a:solidFill>
                  <a:srgbClr val="555C66"/>
                </a:solidFill>
                <a:latin typeface="JetBrains Mono" pitchFamily="49" charset="0"/>
                <a:ea typeface="JetBrains Mono" pitchFamily="49" charset="-122"/>
                <a:cs typeface="JetBrains Mono" pitchFamily="49" charset="-120"/>
              </a:rPr>
              <a:t>CLAUDE.md: @AGENTS.md</a:t>
            </a:r>
            <a:endParaRPr lang="en-US" sz="1196" dirty="0"/>
          </a:p>
        </p:txBody>
      </p:sp>
      <p:sp>
        <p:nvSpPr>
          <p:cNvPr id="13" name="Shape 8"/>
          <p:cNvSpPr/>
          <p:nvPr/>
        </p:nvSpPr>
        <p:spPr>
          <a:xfrm>
            <a:off x="4448175" y="3559175"/>
            <a:ext cx="3295650" cy="1009650"/>
          </a:xfrm>
          <a:prstGeom prst="roundRect">
            <a:avLst>
              <a:gd name="adj" fmla="val 14780"/>
            </a:avLst>
          </a:prstGeom>
          <a:solidFill>
            <a:srgbClr val="FBFAF6"/>
          </a:solidFill>
          <a:ln w="6350">
            <a:solidFill>
              <a:srgbClr val="DDD7CB"/>
            </a:solidFill>
            <a:prstDash val="solid"/>
          </a:ln>
        </p:spPr>
      </p:sp>
      <p:sp>
        <p:nvSpPr>
          <p:cNvPr id="14" name="Text 9"/>
          <p:cNvSpPr/>
          <p:nvPr/>
        </p:nvSpPr>
        <p:spPr>
          <a:xfrm>
            <a:off x="4654550" y="3765550"/>
            <a:ext cx="2969387" cy="351383"/>
          </a:xfrm>
          <a:prstGeom prst="rect">
            <a:avLst/>
          </a:prstGeom>
          <a:noFill/>
          <a:ln/>
        </p:spPr>
        <p:txBody>
          <a:bodyPr wrap="square" lIns="0" tIns="0" rIns="0" bIns="0" rtlCol="0" anchor="t">
            <a:normAutofit/>
          </a:bodyPr>
          <a:lstStyle/>
          <a:p>
            <a:pPr algn="l" indent="0" marL="0">
              <a:lnSpc>
                <a:spcPts val="2574"/>
              </a:lnSpc>
              <a:buNone/>
            </a:pPr>
            <a:r>
              <a:rPr lang="en-US" sz="2145" b="1" dirty="0">
                <a:solidFill>
                  <a:srgbClr val="1A1D22"/>
                </a:solidFill>
                <a:latin typeface="Space Grotesk" pitchFamily="34" charset="0"/>
                <a:ea typeface="Space Grotesk" pitchFamily="34" charset="-122"/>
                <a:cs typeface="Space Grotesk" pitchFamily="34" charset="-120"/>
              </a:rPr>
              <a:t>Copilot</a:t>
            </a:r>
            <a:endParaRPr lang="en-US" sz="2145" dirty="0"/>
          </a:p>
        </p:txBody>
      </p:sp>
      <p:sp>
        <p:nvSpPr>
          <p:cNvPr id="15" name="Text 10"/>
          <p:cNvSpPr/>
          <p:nvPr/>
        </p:nvSpPr>
        <p:spPr>
          <a:xfrm>
            <a:off x="4654550" y="4155033"/>
            <a:ext cx="2969387" cy="232817"/>
          </a:xfrm>
          <a:prstGeom prst="rect">
            <a:avLst/>
          </a:prstGeom>
          <a:noFill/>
          <a:ln/>
        </p:spPr>
        <p:txBody>
          <a:bodyPr wrap="square" lIns="0" tIns="0" rIns="0" bIns="0" rtlCol="0" anchor="t">
            <a:normAutofit/>
          </a:bodyPr>
          <a:lstStyle/>
          <a:p>
            <a:pPr algn="l" indent="0" marL="0">
              <a:lnSpc>
                <a:spcPts val="1675"/>
              </a:lnSpc>
              <a:buNone/>
            </a:pPr>
            <a:r>
              <a:rPr lang="en-US" sz="1196" dirty="0">
                <a:solidFill>
                  <a:srgbClr val="555C66"/>
                </a:solidFill>
                <a:latin typeface="JetBrains Mono" pitchFamily="49" charset="0"/>
                <a:ea typeface="JetBrains Mono" pitchFamily="49" charset="-122"/>
                <a:cs typeface="JetBrains Mono" pitchFamily="49" charset="-120"/>
              </a:rPr>
              <a:t>copilot-instructions.md</a:t>
            </a:r>
            <a:endParaRPr lang="en-US" sz="1196" dirty="0"/>
          </a:p>
        </p:txBody>
      </p:sp>
      <p:sp>
        <p:nvSpPr>
          <p:cNvPr id="16" name="Shape 11"/>
          <p:cNvSpPr/>
          <p:nvPr/>
        </p:nvSpPr>
        <p:spPr>
          <a:xfrm>
            <a:off x="8080375" y="3559175"/>
            <a:ext cx="3295650" cy="1009650"/>
          </a:xfrm>
          <a:prstGeom prst="roundRect">
            <a:avLst>
              <a:gd name="adj" fmla="val 14780"/>
            </a:avLst>
          </a:prstGeom>
          <a:solidFill>
            <a:srgbClr val="FBFAF6"/>
          </a:solidFill>
          <a:ln w="6350">
            <a:solidFill>
              <a:srgbClr val="DDD7CB"/>
            </a:solidFill>
            <a:prstDash val="solid"/>
          </a:ln>
        </p:spPr>
      </p:sp>
      <p:sp>
        <p:nvSpPr>
          <p:cNvPr id="17" name="Text 12"/>
          <p:cNvSpPr/>
          <p:nvPr/>
        </p:nvSpPr>
        <p:spPr>
          <a:xfrm>
            <a:off x="8286750" y="3765550"/>
            <a:ext cx="2969387" cy="351383"/>
          </a:xfrm>
          <a:prstGeom prst="rect">
            <a:avLst/>
          </a:prstGeom>
          <a:noFill/>
          <a:ln/>
        </p:spPr>
        <p:txBody>
          <a:bodyPr wrap="square" lIns="0" tIns="0" rIns="0" bIns="0" rtlCol="0" anchor="t">
            <a:normAutofit/>
          </a:bodyPr>
          <a:lstStyle/>
          <a:p>
            <a:pPr algn="l" indent="0" marL="0">
              <a:lnSpc>
                <a:spcPts val="2574"/>
              </a:lnSpc>
              <a:buNone/>
            </a:pPr>
            <a:r>
              <a:rPr lang="en-US" sz="2145" b="1" dirty="0">
                <a:solidFill>
                  <a:srgbClr val="1A1D22"/>
                </a:solidFill>
                <a:latin typeface="Space Grotesk" pitchFamily="34" charset="0"/>
                <a:ea typeface="Space Grotesk" pitchFamily="34" charset="-122"/>
                <a:cs typeface="Space Grotesk" pitchFamily="34" charset="-120"/>
              </a:rPr>
              <a:t>Modules</a:t>
            </a:r>
            <a:endParaRPr lang="en-US" sz="2145" dirty="0"/>
          </a:p>
        </p:txBody>
      </p:sp>
      <p:sp>
        <p:nvSpPr>
          <p:cNvPr id="18" name="Text 13"/>
          <p:cNvSpPr/>
          <p:nvPr/>
        </p:nvSpPr>
        <p:spPr>
          <a:xfrm>
            <a:off x="8286750" y="4155033"/>
            <a:ext cx="2969387" cy="232817"/>
          </a:xfrm>
          <a:prstGeom prst="rect">
            <a:avLst/>
          </a:prstGeom>
          <a:noFill/>
          <a:ln/>
        </p:spPr>
        <p:txBody>
          <a:bodyPr wrap="square" lIns="0" tIns="0" rIns="0" bIns="0" rtlCol="0" anchor="t">
            <a:normAutofit/>
          </a:bodyPr>
          <a:lstStyle/>
          <a:p>
            <a:pPr algn="l" indent="0" marL="0">
              <a:lnSpc>
                <a:spcPts val="1675"/>
              </a:lnSpc>
              <a:buNone/>
            </a:pPr>
            <a:r>
              <a:rPr lang="en-US" sz="1196" dirty="0">
                <a:solidFill>
                  <a:srgbClr val="555C66"/>
                </a:solidFill>
                <a:latin typeface="JetBrains Mono" pitchFamily="49" charset="0"/>
                <a:ea typeface="JetBrains Mono" pitchFamily="49" charset="-122"/>
                <a:cs typeface="JetBrains Mono" pitchFamily="49" charset="-120"/>
              </a:rPr>
              <a:t>AGENTS.md per package</a:t>
            </a:r>
            <a:endParaRPr lang="en-US" sz="1196" dirty="0"/>
          </a:p>
        </p:txBody>
      </p:sp>
      <p:sp>
        <p:nvSpPr>
          <p:cNvPr id="19" name="Text 14"/>
          <p:cNvSpPr/>
          <p:nvPr/>
        </p:nvSpPr>
        <p:spPr>
          <a:xfrm>
            <a:off x="812800" y="4826000"/>
            <a:ext cx="5181600" cy="762000"/>
          </a:xfrm>
          <a:prstGeom prst="roundRect">
            <a:avLst>
              <a:gd name="adj" fmla="val 13333"/>
            </a:avLst>
          </a:prstGeom>
          <a:solidFill>
            <a:srgbClr val="FBFAF6"/>
          </a:solidFill>
          <a:ln/>
        </p:spPr>
        <p:txBody>
          <a:bodyPr wrap="square" lIns="211542" tIns="122642" rIns="173442" bIns="122642" rtlCol="0" anchor="ctr">
            <a:normAutofit/>
          </a:bodyPr>
          <a:lstStyle/>
          <a:p>
            <a:pPr algn="l" indent="0" marL="0">
              <a:lnSpc>
                <a:spcPts val="1890"/>
              </a:lnSpc>
              <a:buNone/>
            </a:pPr>
            <a:r>
              <a:rPr lang="en-US" sz="1400" b="1" dirty="0">
                <a:solidFill>
                  <a:srgbClr val="1A1D22"/>
                </a:solidFill>
                <a:latin typeface="DM Sans" pitchFamily="34" charset="0"/>
                <a:ea typeface="DM Sans" pitchFamily="34" charset="-122"/>
                <a:cs typeface="DM Sans" pitchFamily="34" charset="-120"/>
              </a:rPr>
              <a:t>Same for both:</a:t>
            </a:r>
            <a:r>
              <a:rPr lang="en-US" sz="1400" dirty="0">
                <a:solidFill>
                  <a:srgbClr val="1A1D22"/>
                </a:solidFill>
                <a:latin typeface="DM Sans" pitchFamily="34" charset="0"/>
                <a:ea typeface="DM Sans" pitchFamily="34" charset="-122"/>
                <a:cs typeface="DM Sans" pitchFamily="34" charset="-120"/>
              </a:rPr>
              <a:t> spec, finish line, TDD, layered review</a:t>
            </a:r>
            <a:endParaRPr lang="en-US" sz="1400" dirty="0"/>
          </a:p>
        </p:txBody>
      </p:sp>
      <p:sp>
        <p:nvSpPr>
          <p:cNvPr id="20" name="Shape 15"/>
          <p:cNvSpPr/>
          <p:nvPr/>
        </p:nvSpPr>
        <p:spPr>
          <a:xfrm>
            <a:off x="812800" y="4826000"/>
            <a:ext cx="5181600" cy="762000"/>
          </a:xfrm>
          <a:custGeom>
            <a:avLst/>
            <a:gdLst/>
            <a:ahLst/>
            <a:cxnLst/>
            <a:rect l="l" t="t" r="r" b="b"/>
            <a:pathLst>
              <a:path w="5181600" h="762000">
                <a:moveTo>
                  <a:pt x="101600" y="762000"/>
                </a:moveTo>
                <a:lnTo>
                  <a:pt x="101600" y="762000"/>
                </a:lnTo>
                <a:arcTo hR="101600" wR="101600" stAng="5400000" swAng="5400000"/>
                <a:lnTo>
                  <a:pt x="0" y="101600"/>
                </a:lnTo>
                <a:arcTo hR="101600" wR="101600" stAng="10800000" swAng="5400000"/>
                <a:lnTo>
                  <a:pt x="101600" y="0"/>
                </a:lnTo>
                <a:arcTo hR="101600" wR="63500" stAng="16200000" swAng="-5400000"/>
                <a:lnTo>
                  <a:pt x="38100" y="660400"/>
                </a:lnTo>
                <a:arcTo hR="101600" wR="63500" stAng="10800000" swAng="-5400000"/>
                <a:close/>
              </a:path>
            </a:pathLst>
          </a:custGeom>
          <a:solidFill>
            <a:srgbClr val="2F6DB0"/>
          </a:solidFill>
          <a:ln/>
        </p:spPr>
      </p:sp>
      <p:sp>
        <p:nvSpPr>
          <p:cNvPr id="21" name="Text 16"/>
          <p:cNvSpPr/>
          <p:nvPr/>
        </p:nvSpPr>
        <p:spPr>
          <a:xfrm>
            <a:off x="6197600" y="4826000"/>
            <a:ext cx="5181600" cy="762000"/>
          </a:xfrm>
          <a:prstGeom prst="roundRect">
            <a:avLst>
              <a:gd name="adj" fmla="val 13333"/>
            </a:avLst>
          </a:prstGeom>
          <a:solidFill>
            <a:srgbClr val="FBFAF6"/>
          </a:solidFill>
          <a:ln/>
        </p:spPr>
        <p:txBody>
          <a:bodyPr wrap="square" lIns="211542" tIns="98532" rIns="31329" bIns="98532" rtlCol="0" anchor="ctr">
            <a:normAutofit/>
          </a:bodyPr>
          <a:lstStyle/>
          <a:p>
            <a:pPr algn="l" indent="0" marL="0">
              <a:lnSpc>
                <a:spcPts val="1890"/>
              </a:lnSpc>
              <a:buNone/>
            </a:pPr>
            <a:r>
              <a:rPr lang="en-US" sz="1400" b="1" dirty="0">
                <a:solidFill>
                  <a:srgbClr val="1A1D22"/>
                </a:solidFill>
                <a:latin typeface="DM Sans" pitchFamily="34" charset="0"/>
                <a:ea typeface="DM Sans" pitchFamily="34" charset="-122"/>
                <a:cs typeface="DM Sans" pitchFamily="34" charset="-120"/>
              </a:rPr>
              <a:t>Claude Code extras:</a:t>
            </a:r>
            <a:r>
              <a:rPr lang="en-US" sz="1400" dirty="0">
                <a:solidFill>
                  <a:srgbClr val="1A1D22"/>
                </a:solidFill>
                <a:latin typeface="DM Sans" pitchFamily="34" charset="0"/>
                <a:ea typeface="DM Sans" pitchFamily="34" charset="-122"/>
                <a:cs typeface="DM Sans" pitchFamily="34" charset="-120"/>
              </a:rPr>
              <a:t> advisor, subagents, hooks, /goal, plugins</a:t>
            </a:r>
            <a:endParaRPr lang="en-US" sz="1400" dirty="0"/>
          </a:p>
        </p:txBody>
      </p:sp>
      <p:sp>
        <p:nvSpPr>
          <p:cNvPr id="22" name="Shape 17"/>
          <p:cNvSpPr/>
          <p:nvPr/>
        </p:nvSpPr>
        <p:spPr>
          <a:xfrm>
            <a:off x="6197600" y="4826000"/>
            <a:ext cx="5181600" cy="762000"/>
          </a:xfrm>
          <a:custGeom>
            <a:avLst/>
            <a:gdLst/>
            <a:ahLst/>
            <a:cxnLst/>
            <a:rect l="l" t="t" r="r" b="b"/>
            <a:pathLst>
              <a:path w="5181600" h="762000">
                <a:moveTo>
                  <a:pt x="101600" y="762000"/>
                </a:moveTo>
                <a:lnTo>
                  <a:pt x="101600" y="762000"/>
                </a:lnTo>
                <a:arcTo hR="101600" wR="101600" stAng="5400000" swAng="5400000"/>
                <a:lnTo>
                  <a:pt x="0" y="101600"/>
                </a:lnTo>
                <a:arcTo hR="101600" wR="101600" stAng="10800000" swAng="5400000"/>
                <a:lnTo>
                  <a:pt x="101600" y="0"/>
                </a:lnTo>
                <a:arcTo hR="101600" wR="63500" stAng="16200000" swAng="-5400000"/>
                <a:lnTo>
                  <a:pt x="38100" y="660400"/>
                </a:lnTo>
                <a:arcTo hR="101600" wR="63500" stAng="10800000" swAng="-5400000"/>
                <a:close/>
              </a:path>
            </a:pathLst>
          </a:custGeom>
          <a:solidFill>
            <a:srgbClr val="B6531A"/>
          </a:solidFill>
          <a:ln/>
        </p:spPr>
      </p:sp>
      <p:sp>
        <p:nvSpPr>
          <p:cNvPr id="23" name="Text 1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7079"/>
                </a:solidFill>
                <a:latin typeface="DM Sans" pitchFamily="34" charset="0"/>
                <a:ea typeface="DM Sans" pitchFamily="34" charset="-122"/>
                <a:cs typeface="DM Sans" pitchFamily="34" charset="-120"/>
              </a:rPr>
              <a:t>Source: Claude Code docs, CLAUDE.md imports · claude.dev, Claude Code mods (AGENTS.md support)</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17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F0884A"/>
                </a:solidFill>
                <a:latin typeface="JetBrains Mono" pitchFamily="49" charset="0"/>
                <a:ea typeface="JetBrains Mono" pitchFamily="49" charset="-122"/>
                <a:cs typeface="JetBrains Mono" pitchFamily="49" charset="-120"/>
              </a:rPr>
              <a:t>TAKE-HOME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spc="-50" kern="0" dirty="0">
                <a:solidFill>
                  <a:srgbClr val="F2EFE8"/>
                </a:solidFill>
                <a:latin typeface="Space Grotesk" pitchFamily="34" charset="0"/>
                <a:ea typeface="Space Grotesk" pitchFamily="34" charset="-122"/>
                <a:cs typeface="Space Grotesk" pitchFamily="34" charset="-120"/>
              </a:rPr>
              <a:t>Your checklist</a:t>
            </a:r>
            <a:endParaRPr lang="en-US" sz="3600" dirty="0"/>
          </a:p>
        </p:txBody>
      </p:sp>
      <p:sp>
        <p:nvSpPr>
          <p:cNvPr id="4" name="Shape 2"/>
          <p:cNvSpPr/>
          <p:nvPr/>
        </p:nvSpPr>
        <p:spPr>
          <a:xfrm>
            <a:off x="812800" y="1905000"/>
            <a:ext cx="2489200" cy="3556000"/>
          </a:xfrm>
          <a:prstGeom prst="roundRect">
            <a:avLst>
              <a:gd name="adj" fmla="val 5102"/>
            </a:avLst>
          </a:prstGeom>
          <a:solidFill>
            <a:srgbClr val="1F242C"/>
          </a:solidFill>
          <a:ln/>
        </p:spPr>
      </p:sp>
      <p:sp>
        <p:nvSpPr>
          <p:cNvPr id="5" name="Shape 3"/>
          <p:cNvSpPr/>
          <p:nvPr/>
        </p:nvSpPr>
        <p:spPr>
          <a:xfrm>
            <a:off x="812800" y="1905000"/>
            <a:ext cx="2489200" cy="3556000"/>
          </a:xfrm>
          <a:custGeom>
            <a:avLst/>
            <a:gdLst/>
            <a:ahLst/>
            <a:cxnLst/>
            <a:rect l="l" t="t" r="r" b="b"/>
            <a:pathLst>
              <a:path w="2489200" h="3556000">
                <a:moveTo>
                  <a:pt x="0" y="127000"/>
                </a:moveTo>
                <a:lnTo>
                  <a:pt x="0" y="127000"/>
                </a:lnTo>
                <a:arcTo hR="127000" wR="127000" stAng="10800000" swAng="5400000"/>
                <a:lnTo>
                  <a:pt x="2362200" y="0"/>
                </a:lnTo>
                <a:arcTo hR="127000" wR="127000" stAng="16200000" swAng="5400000"/>
                <a:lnTo>
                  <a:pt x="2489200" y="127000"/>
                </a:lnTo>
                <a:arcTo hR="88900" wR="127000" stAng="0" swAng="-5400000"/>
                <a:lnTo>
                  <a:pt x="127000" y="38100"/>
                </a:lnTo>
                <a:arcTo hR="88900" wR="127000" stAng="16200000" swAng="-5400000"/>
                <a:close/>
              </a:path>
            </a:pathLst>
          </a:custGeom>
          <a:solidFill>
            <a:srgbClr val="F0884A"/>
          </a:solidFill>
          <a:ln/>
        </p:spPr>
      </p:sp>
      <p:sp>
        <p:nvSpPr>
          <p:cNvPr id="6" name="Text 4"/>
          <p:cNvSpPr/>
          <p:nvPr/>
        </p:nvSpPr>
        <p:spPr>
          <a:xfrm>
            <a:off x="1016000" y="2146300"/>
            <a:ext cx="214528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Ask</a:t>
            </a:r>
            <a:endParaRPr lang="en-US" sz="2200" dirty="0"/>
          </a:p>
        </p:txBody>
      </p:sp>
      <p:pic>
        <p:nvPicPr>
          <p:cNvPr id="7" name="Image 0" descr="Check">    </p:cNvPr>
          <p:cNvPicPr>
            <a:picLocks noChangeAspect="1"/>
          </p:cNvPicPr>
          <p:nvPr/>
        </p:nvPicPr>
        <p:blipFill>
          <a:blip r:embed="rId1"/>
          <a:srcRect l="0" r="0" t="-759" b="-759"/>
          <a:stretch/>
        </p:blipFill>
        <p:spPr>
          <a:xfrm>
            <a:off x="1016000" y="2633960"/>
            <a:ext cx="143867" cy="177800"/>
          </a:xfrm>
          <a:prstGeom prst="rect">
            <a:avLst/>
          </a:prstGeom>
        </p:spPr>
      </p:pic>
      <p:sp>
        <p:nvSpPr>
          <p:cNvPr id="8" name="Text 5"/>
          <p:cNvSpPr/>
          <p:nvPr/>
        </p:nvSpPr>
        <p:spPr>
          <a:xfrm>
            <a:off x="1261467" y="2633960"/>
            <a:ext cx="189245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Whole task with a finish line</a:t>
            </a:r>
            <a:endParaRPr lang="en-US" sz="1400" dirty="0"/>
          </a:p>
        </p:txBody>
      </p:sp>
      <p:pic>
        <p:nvPicPr>
          <p:cNvPr id="9" name="Image 1" descr="Check">    </p:cNvPr>
          <p:cNvPicPr>
            <a:picLocks noChangeAspect="1"/>
          </p:cNvPicPr>
          <p:nvPr/>
        </p:nvPicPr>
        <p:blipFill>
          <a:blip r:embed="rId2"/>
          <a:srcRect l="0" r="0" t="0" b="0"/>
          <a:stretch/>
        </p:blipFill>
        <p:spPr>
          <a:xfrm>
            <a:off x="1016000" y="3266380"/>
            <a:ext cx="177800" cy="177800"/>
          </a:xfrm>
          <a:prstGeom prst="rect">
            <a:avLst/>
          </a:prstGeom>
        </p:spPr>
      </p:pic>
      <p:sp>
        <p:nvSpPr>
          <p:cNvPr id="10" name="Text 6"/>
          <p:cNvSpPr/>
          <p:nvPr/>
        </p:nvSpPr>
        <p:spPr>
          <a:xfrm>
            <a:off x="1295400" y="3266380"/>
            <a:ext cx="1985367"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No “think hard” lines</a:t>
            </a:r>
            <a:endParaRPr lang="en-US" sz="1400" dirty="0"/>
          </a:p>
        </p:txBody>
      </p:sp>
      <p:pic>
        <p:nvPicPr>
          <p:cNvPr id="11" name="Image 2" descr="Check">    </p:cNvPr>
          <p:cNvPicPr>
            <a:picLocks noChangeAspect="1"/>
          </p:cNvPicPr>
          <p:nvPr/>
        </p:nvPicPr>
        <p:blipFill>
          <a:blip r:embed="rId3"/>
          <a:srcRect l="0" r="0" t="-775" b="-775"/>
          <a:stretch/>
        </p:blipFill>
        <p:spPr>
          <a:xfrm>
            <a:off x="1016000" y="3658791"/>
            <a:ext cx="137567" cy="177800"/>
          </a:xfrm>
          <a:prstGeom prst="rect">
            <a:avLst/>
          </a:prstGeom>
        </p:spPr>
      </p:pic>
      <p:sp>
        <p:nvSpPr>
          <p:cNvPr id="12" name="Text 7"/>
          <p:cNvSpPr/>
          <p:nvPr/>
        </p:nvSpPr>
        <p:spPr>
          <a:xfrm>
            <a:off x="1255167" y="3658791"/>
            <a:ext cx="189894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Model and effort set up front</a:t>
            </a:r>
            <a:endParaRPr lang="en-US" sz="1400" dirty="0"/>
          </a:p>
        </p:txBody>
      </p:sp>
      <p:sp>
        <p:nvSpPr>
          <p:cNvPr id="13" name="Shape 8"/>
          <p:cNvSpPr/>
          <p:nvPr/>
        </p:nvSpPr>
        <p:spPr>
          <a:xfrm>
            <a:off x="3505200" y="1905000"/>
            <a:ext cx="2489200" cy="3556000"/>
          </a:xfrm>
          <a:prstGeom prst="roundRect">
            <a:avLst>
              <a:gd name="adj" fmla="val 5102"/>
            </a:avLst>
          </a:prstGeom>
          <a:solidFill>
            <a:srgbClr val="1F242C"/>
          </a:solidFill>
          <a:ln/>
        </p:spPr>
      </p:sp>
      <p:sp>
        <p:nvSpPr>
          <p:cNvPr id="14" name="Shape 9"/>
          <p:cNvSpPr/>
          <p:nvPr/>
        </p:nvSpPr>
        <p:spPr>
          <a:xfrm>
            <a:off x="3505200" y="1905000"/>
            <a:ext cx="2489200" cy="3556000"/>
          </a:xfrm>
          <a:custGeom>
            <a:avLst/>
            <a:gdLst/>
            <a:ahLst/>
            <a:cxnLst/>
            <a:rect l="l" t="t" r="r" b="b"/>
            <a:pathLst>
              <a:path w="2489200" h="3556000">
                <a:moveTo>
                  <a:pt x="0" y="127000"/>
                </a:moveTo>
                <a:lnTo>
                  <a:pt x="0" y="127000"/>
                </a:lnTo>
                <a:arcTo hR="127000" wR="127000" stAng="10800000" swAng="5400000"/>
                <a:lnTo>
                  <a:pt x="2362200" y="0"/>
                </a:lnTo>
                <a:arcTo hR="127000" wR="127000" stAng="16200000" swAng="5400000"/>
                <a:lnTo>
                  <a:pt x="2489200" y="127000"/>
                </a:lnTo>
                <a:arcTo hR="88900" wR="127000" stAng="0" swAng="-5400000"/>
                <a:lnTo>
                  <a:pt x="127000" y="38100"/>
                </a:lnTo>
                <a:arcTo hR="88900" wR="127000" stAng="16200000" swAng="-5400000"/>
                <a:close/>
              </a:path>
            </a:pathLst>
          </a:custGeom>
          <a:solidFill>
            <a:srgbClr val="F0884A"/>
          </a:solidFill>
          <a:ln/>
        </p:spPr>
      </p:sp>
      <p:sp>
        <p:nvSpPr>
          <p:cNvPr id="15" name="Text 10"/>
          <p:cNvSpPr/>
          <p:nvPr/>
        </p:nvSpPr>
        <p:spPr>
          <a:xfrm>
            <a:off x="3708400" y="2146300"/>
            <a:ext cx="214528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Long runs</a:t>
            </a:r>
            <a:endParaRPr lang="en-US" sz="2200" dirty="0"/>
          </a:p>
        </p:txBody>
      </p:sp>
      <p:pic>
        <p:nvPicPr>
          <p:cNvPr id="16" name="Image 3" descr="Check">    </p:cNvPr>
          <p:cNvPicPr>
            <a:picLocks noChangeAspect="1"/>
          </p:cNvPicPr>
          <p:nvPr/>
        </p:nvPicPr>
        <p:blipFill>
          <a:blip r:embed="rId4"/>
          <a:srcRect l="0" r="0" t="-105" b="-105"/>
          <a:stretch/>
        </p:blipFill>
        <p:spPr>
          <a:xfrm>
            <a:off x="3708400" y="2633960"/>
            <a:ext cx="164753" cy="177800"/>
          </a:xfrm>
          <a:prstGeom prst="rect">
            <a:avLst/>
          </a:prstGeom>
        </p:spPr>
      </p:pic>
      <p:sp>
        <p:nvSpPr>
          <p:cNvPr id="17" name="Text 11"/>
          <p:cNvSpPr/>
          <p:nvPr/>
        </p:nvSpPr>
        <p:spPr>
          <a:xfrm>
            <a:off x="3974753" y="2633960"/>
            <a:ext cx="1870941"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Stop rule in CLAUDE.md</a:t>
            </a:r>
            <a:endParaRPr lang="en-US" sz="1400" dirty="0"/>
          </a:p>
        </p:txBody>
      </p:sp>
      <p:pic>
        <p:nvPicPr>
          <p:cNvPr id="18" name="Image 4" descr="Check">    </p:cNvPr>
          <p:cNvPicPr>
            <a:picLocks noChangeAspect="1"/>
          </p:cNvPicPr>
          <p:nvPr/>
        </p:nvPicPr>
        <p:blipFill>
          <a:blip r:embed="rId5"/>
          <a:srcRect l="-251" r="-251" t="0" b="0"/>
          <a:stretch/>
        </p:blipFill>
        <p:spPr>
          <a:xfrm>
            <a:off x="3708400" y="3266380"/>
            <a:ext cx="89346" cy="177800"/>
          </a:xfrm>
          <a:prstGeom prst="rect">
            <a:avLst/>
          </a:prstGeom>
        </p:spPr>
      </p:pic>
      <p:sp>
        <p:nvSpPr>
          <p:cNvPr id="19" name="Text 12"/>
          <p:cNvSpPr/>
          <p:nvPr/>
        </p:nvSpPr>
        <p:spPr>
          <a:xfrm>
            <a:off x="3899346" y="3266380"/>
            <a:ext cx="1948609"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Context and permissions set before you leave</a:t>
            </a:r>
            <a:endParaRPr lang="en-US" sz="1400" dirty="0"/>
          </a:p>
        </p:txBody>
      </p:sp>
      <p:pic>
        <p:nvPicPr>
          <p:cNvPr id="20" name="Image 5" descr="Check">    </p:cNvPr>
          <p:cNvPicPr>
            <a:picLocks noChangeAspect="1"/>
          </p:cNvPicPr>
          <p:nvPr/>
        </p:nvPicPr>
        <p:blipFill>
          <a:blip r:embed="rId6"/>
          <a:srcRect l="-46" r="-46" t="0" b="0"/>
          <a:stretch/>
        </p:blipFill>
        <p:spPr>
          <a:xfrm>
            <a:off x="3708400" y="4138811"/>
            <a:ext cx="108049" cy="177800"/>
          </a:xfrm>
          <a:prstGeom prst="rect">
            <a:avLst/>
          </a:prstGeom>
        </p:spPr>
      </p:pic>
      <p:sp>
        <p:nvSpPr>
          <p:cNvPr id="21" name="Text 13"/>
          <p:cNvSpPr/>
          <p:nvPr/>
        </p:nvSpPr>
        <p:spPr>
          <a:xfrm>
            <a:off x="3918049" y="4138811"/>
            <a:ext cx="1929345"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Parallel by default, full suite per batch</a:t>
            </a:r>
            <a:endParaRPr lang="en-US" sz="1400" dirty="0"/>
          </a:p>
        </p:txBody>
      </p:sp>
      <p:sp>
        <p:nvSpPr>
          <p:cNvPr id="22" name="Shape 14"/>
          <p:cNvSpPr/>
          <p:nvPr/>
        </p:nvSpPr>
        <p:spPr>
          <a:xfrm>
            <a:off x="6197600" y="1905000"/>
            <a:ext cx="2489200" cy="3556000"/>
          </a:xfrm>
          <a:prstGeom prst="roundRect">
            <a:avLst>
              <a:gd name="adj" fmla="val 5102"/>
            </a:avLst>
          </a:prstGeom>
          <a:solidFill>
            <a:srgbClr val="1F242C"/>
          </a:solidFill>
          <a:ln/>
        </p:spPr>
      </p:sp>
      <p:sp>
        <p:nvSpPr>
          <p:cNvPr id="23" name="Shape 15"/>
          <p:cNvSpPr/>
          <p:nvPr/>
        </p:nvSpPr>
        <p:spPr>
          <a:xfrm>
            <a:off x="6197600" y="1905000"/>
            <a:ext cx="2489200" cy="3556000"/>
          </a:xfrm>
          <a:custGeom>
            <a:avLst/>
            <a:gdLst/>
            <a:ahLst/>
            <a:cxnLst/>
            <a:rect l="l" t="t" r="r" b="b"/>
            <a:pathLst>
              <a:path w="2489200" h="3556000">
                <a:moveTo>
                  <a:pt x="0" y="127000"/>
                </a:moveTo>
                <a:lnTo>
                  <a:pt x="0" y="127000"/>
                </a:lnTo>
                <a:arcTo hR="127000" wR="127000" stAng="10800000" swAng="5400000"/>
                <a:lnTo>
                  <a:pt x="2362200" y="0"/>
                </a:lnTo>
                <a:arcTo hR="127000" wR="127000" stAng="16200000" swAng="5400000"/>
                <a:lnTo>
                  <a:pt x="2489200" y="127000"/>
                </a:lnTo>
                <a:arcTo hR="88900" wR="127000" stAng="0" swAng="-5400000"/>
                <a:lnTo>
                  <a:pt x="127000" y="38100"/>
                </a:lnTo>
                <a:arcTo hR="88900" wR="127000" stAng="16200000" swAng="-5400000"/>
                <a:close/>
              </a:path>
            </a:pathLst>
          </a:custGeom>
          <a:solidFill>
            <a:srgbClr val="6BA7E6"/>
          </a:solidFill>
          <a:ln/>
        </p:spPr>
      </p:sp>
      <p:sp>
        <p:nvSpPr>
          <p:cNvPr id="24" name="Text 16"/>
          <p:cNvSpPr/>
          <p:nvPr/>
        </p:nvSpPr>
        <p:spPr>
          <a:xfrm>
            <a:off x="6400800" y="2146300"/>
            <a:ext cx="214528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Check</a:t>
            </a:r>
            <a:endParaRPr lang="en-US" sz="2200" dirty="0"/>
          </a:p>
        </p:txBody>
      </p:sp>
      <p:pic>
        <p:nvPicPr>
          <p:cNvPr id="25" name="Image 6" descr="Check">    </p:cNvPr>
          <p:cNvPicPr>
            <a:picLocks noChangeAspect="1"/>
          </p:cNvPicPr>
          <p:nvPr/>
        </p:nvPicPr>
        <p:blipFill>
          <a:blip r:embed="rId7"/>
          <a:srcRect l="0" r="0" t="0" b="0"/>
          <a:stretch/>
        </p:blipFill>
        <p:spPr>
          <a:xfrm>
            <a:off x="6400800" y="2633960"/>
            <a:ext cx="177800" cy="177800"/>
          </a:xfrm>
          <a:prstGeom prst="rect">
            <a:avLst/>
          </a:prstGeom>
        </p:spPr>
      </p:pic>
      <p:sp>
        <p:nvSpPr>
          <p:cNvPr id="26" name="Text 17"/>
          <p:cNvSpPr/>
          <p:nvPr/>
        </p:nvSpPr>
        <p:spPr>
          <a:xfrm>
            <a:off x="6680200" y="2633960"/>
            <a:ext cx="178331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A check it can run</a:t>
            </a:r>
            <a:endParaRPr lang="en-US" sz="1400" dirty="0"/>
          </a:p>
        </p:txBody>
      </p:sp>
      <p:pic>
        <p:nvPicPr>
          <p:cNvPr id="27" name="Image 7" descr="Check">    </p:cNvPr>
          <p:cNvPicPr>
            <a:picLocks noChangeAspect="1"/>
          </p:cNvPicPr>
          <p:nvPr/>
        </p:nvPicPr>
        <p:blipFill>
          <a:blip r:embed="rId8"/>
          <a:srcRect l="-781" r="-781" t="0" b="0"/>
          <a:stretch/>
        </p:blipFill>
        <p:spPr>
          <a:xfrm>
            <a:off x="6400800" y="3026370"/>
            <a:ext cx="103188" cy="177800"/>
          </a:xfrm>
          <a:prstGeom prst="rect">
            <a:avLst/>
          </a:prstGeom>
        </p:spPr>
      </p:pic>
      <p:sp>
        <p:nvSpPr>
          <p:cNvPr id="28" name="Text 18"/>
          <p:cNvSpPr/>
          <p:nvPr/>
        </p:nvSpPr>
        <p:spPr>
          <a:xfrm>
            <a:off x="6605588" y="3026370"/>
            <a:ext cx="193435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An observer agent beside the main one</a:t>
            </a:r>
            <a:endParaRPr lang="en-US" sz="1400" dirty="0"/>
          </a:p>
        </p:txBody>
      </p:sp>
      <p:pic>
        <p:nvPicPr>
          <p:cNvPr id="29" name="Image 8" descr="Check">    </p:cNvPr>
          <p:cNvPicPr>
            <a:picLocks noChangeAspect="1"/>
          </p:cNvPicPr>
          <p:nvPr/>
        </p:nvPicPr>
        <p:blipFill>
          <a:blip r:embed="rId9"/>
          <a:srcRect l="0" r="0" t="0" b="0"/>
          <a:stretch/>
        </p:blipFill>
        <p:spPr>
          <a:xfrm>
            <a:off x="6400800" y="3658791"/>
            <a:ext cx="177800" cy="177800"/>
          </a:xfrm>
          <a:prstGeom prst="rect">
            <a:avLst/>
          </a:prstGeom>
        </p:spPr>
      </p:pic>
      <p:sp>
        <p:nvSpPr>
          <p:cNvPr id="30" name="Text 19"/>
          <p:cNvSpPr/>
          <p:nvPr/>
        </p:nvSpPr>
        <p:spPr>
          <a:xfrm>
            <a:off x="6680200" y="3658791"/>
            <a:ext cx="156561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Green ≠ verified</a:t>
            </a:r>
            <a:endParaRPr lang="en-US" sz="1400" dirty="0"/>
          </a:p>
        </p:txBody>
      </p:sp>
      <p:sp>
        <p:nvSpPr>
          <p:cNvPr id="31" name="Shape 20"/>
          <p:cNvSpPr/>
          <p:nvPr/>
        </p:nvSpPr>
        <p:spPr>
          <a:xfrm>
            <a:off x="8890000" y="1905000"/>
            <a:ext cx="2489200" cy="3556000"/>
          </a:xfrm>
          <a:prstGeom prst="roundRect">
            <a:avLst>
              <a:gd name="adj" fmla="val 5102"/>
            </a:avLst>
          </a:prstGeom>
          <a:solidFill>
            <a:srgbClr val="1F242C"/>
          </a:solidFill>
          <a:ln/>
        </p:spPr>
      </p:sp>
      <p:sp>
        <p:nvSpPr>
          <p:cNvPr id="32" name="Shape 21"/>
          <p:cNvSpPr/>
          <p:nvPr/>
        </p:nvSpPr>
        <p:spPr>
          <a:xfrm>
            <a:off x="8890000" y="1905000"/>
            <a:ext cx="2489200" cy="3556000"/>
          </a:xfrm>
          <a:custGeom>
            <a:avLst/>
            <a:gdLst/>
            <a:ahLst/>
            <a:cxnLst/>
            <a:rect l="l" t="t" r="r" b="b"/>
            <a:pathLst>
              <a:path w="2489200" h="3556000">
                <a:moveTo>
                  <a:pt x="0" y="127000"/>
                </a:moveTo>
                <a:lnTo>
                  <a:pt x="0" y="127000"/>
                </a:lnTo>
                <a:arcTo hR="127000" wR="127000" stAng="10800000" swAng="5400000"/>
                <a:lnTo>
                  <a:pt x="2362200" y="0"/>
                </a:lnTo>
                <a:arcTo hR="127000" wR="127000" stAng="16200000" swAng="5400000"/>
                <a:lnTo>
                  <a:pt x="2489200" y="127000"/>
                </a:lnTo>
                <a:arcTo hR="88900" wR="127000" stAng="0" swAng="-5400000"/>
                <a:lnTo>
                  <a:pt x="127000" y="38100"/>
                </a:lnTo>
                <a:arcTo hR="88900" wR="127000" stAng="16200000" swAng="-5400000"/>
                <a:close/>
              </a:path>
            </a:pathLst>
          </a:custGeom>
          <a:solidFill>
            <a:srgbClr val="6BA7E6"/>
          </a:solidFill>
          <a:ln/>
        </p:spPr>
      </p:sp>
      <p:sp>
        <p:nvSpPr>
          <p:cNvPr id="33" name="Text 22"/>
          <p:cNvSpPr/>
          <p:nvPr/>
        </p:nvSpPr>
        <p:spPr>
          <a:xfrm>
            <a:off x="9093200" y="2146300"/>
            <a:ext cx="214528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2EFE8"/>
                </a:solidFill>
                <a:latin typeface="Space Grotesk" pitchFamily="34" charset="0"/>
                <a:ea typeface="Space Grotesk" pitchFamily="34" charset="-122"/>
                <a:cs typeface="Space Grotesk" pitchFamily="34" charset="-120"/>
              </a:rPr>
              <a:t>Team</a:t>
            </a:r>
            <a:endParaRPr lang="en-US" sz="2200" dirty="0"/>
          </a:p>
        </p:txBody>
      </p:sp>
      <p:pic>
        <p:nvPicPr>
          <p:cNvPr id="34" name="Image 9" descr="Check">    </p:cNvPr>
          <p:cNvPicPr>
            <a:picLocks noChangeAspect="1"/>
          </p:cNvPicPr>
          <p:nvPr/>
        </p:nvPicPr>
        <p:blipFill>
          <a:blip r:embed="rId10"/>
          <a:srcRect l="-1402" r="-1402" t="0" b="0"/>
          <a:stretch/>
        </p:blipFill>
        <p:spPr>
          <a:xfrm>
            <a:off x="9093200" y="2633960"/>
            <a:ext cx="110976" cy="177800"/>
          </a:xfrm>
          <a:prstGeom prst="rect">
            <a:avLst/>
          </a:prstGeom>
        </p:spPr>
      </p:pic>
      <p:sp>
        <p:nvSpPr>
          <p:cNvPr id="35" name="Text 23"/>
          <p:cNvSpPr/>
          <p:nvPr/>
        </p:nvSpPr>
        <p:spPr>
          <a:xfrm>
            <a:off x="9305776" y="2633960"/>
            <a:ext cx="1926331"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Repeated asks become written rules</a:t>
            </a:r>
            <a:endParaRPr lang="en-US" sz="1400" dirty="0"/>
          </a:p>
        </p:txBody>
      </p:sp>
      <p:pic>
        <p:nvPicPr>
          <p:cNvPr id="36" name="Image 10" descr="Check">    </p:cNvPr>
          <p:cNvPicPr>
            <a:picLocks noChangeAspect="1"/>
          </p:cNvPicPr>
          <p:nvPr/>
        </p:nvPicPr>
        <p:blipFill>
          <a:blip r:embed="rId11"/>
          <a:srcRect l="0" r="0" t="-102" b="-102"/>
          <a:stretch/>
        </p:blipFill>
        <p:spPr>
          <a:xfrm>
            <a:off x="9093200" y="3266380"/>
            <a:ext cx="145752" cy="177800"/>
          </a:xfrm>
          <a:prstGeom prst="rect">
            <a:avLst/>
          </a:prstGeom>
        </p:spPr>
      </p:pic>
      <p:sp>
        <p:nvSpPr>
          <p:cNvPr id="37" name="Text 24"/>
          <p:cNvSpPr/>
          <p:nvPr/>
        </p:nvSpPr>
        <p:spPr>
          <a:xfrm>
            <a:off x="9340552" y="3266380"/>
            <a:ext cx="1890511"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No TODO without evidence</a:t>
            </a:r>
            <a:endParaRPr lang="en-US" sz="1400" dirty="0"/>
          </a:p>
        </p:txBody>
      </p:sp>
      <p:pic>
        <p:nvPicPr>
          <p:cNvPr id="38" name="Image 11" descr="Check">    </p:cNvPr>
          <p:cNvPicPr>
            <a:picLocks noChangeAspect="1"/>
          </p:cNvPicPr>
          <p:nvPr/>
        </p:nvPicPr>
        <p:blipFill>
          <a:blip r:embed="rId12"/>
          <a:srcRect l="-234" r="-234" t="0" b="0"/>
          <a:stretch/>
        </p:blipFill>
        <p:spPr>
          <a:xfrm>
            <a:off x="9093200" y="3898801"/>
            <a:ext cx="127595" cy="177800"/>
          </a:xfrm>
          <a:prstGeom prst="rect">
            <a:avLst/>
          </a:prstGeom>
        </p:spPr>
      </p:pic>
      <p:sp>
        <p:nvSpPr>
          <p:cNvPr id="39" name="Text 25"/>
          <p:cNvSpPr/>
          <p:nvPr/>
        </p:nvSpPr>
        <p:spPr>
          <a:xfrm>
            <a:off x="9322395" y="3898801"/>
            <a:ext cx="190921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2EFE8"/>
                </a:solidFill>
                <a:latin typeface="DM Sans" pitchFamily="34" charset="0"/>
                <a:ea typeface="DM Sans" pitchFamily="34" charset="-122"/>
                <a:cs typeface="DM Sans" pitchFamily="34" charset="-120"/>
              </a:rPr>
              <a:t>AGENTS.md as the shared base</a:t>
            </a:r>
            <a:endParaRPr lang="en-US" sz="1400" dirty="0"/>
          </a:p>
        </p:txBody>
      </p:sp>
      <p:sp>
        <p:nvSpPr>
          <p:cNvPr id="40" name="Text 2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39E"/>
                </a:solidFill>
                <a:latin typeface="DM Sans" pitchFamily="34" charset="0"/>
                <a:ea typeface="DM Sans" pitchFamily="34" charset="-122"/>
                <a:cs typeface="DM Sans" pitchFamily="34" charset="-120"/>
              </a:rPr>
              <a:t>Based on the claude.dev checklist and lessons from our own sessions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0884A"/>
        </a:solidFill>
      </p:bgPr>
    </p:bg>
    <p:spTree>
      <p:nvGrpSpPr>
        <p:cNvPr id="1" name=""/>
        <p:cNvGrpSpPr/>
        <p:nvPr/>
      </p:nvGrpSpPr>
      <p:grpSpPr>
        <a:xfrm>
          <a:off x="0" y="0"/>
          <a:ext cx="0" cy="0"/>
          <a:chOff x="0" y="0"/>
          <a:chExt cx="0" cy="0"/>
        </a:xfrm>
      </p:grpSpPr>
      <p:sp>
        <p:nvSpPr>
          <p:cNvPr id="2" name="Text 0"/>
          <p:cNvSpPr/>
          <p:nvPr/>
        </p:nvSpPr>
        <p:spPr>
          <a:xfrm>
            <a:off x="812800" y="242322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171C"/>
                </a:solidFill>
                <a:latin typeface="JetBrains Mono" pitchFamily="49" charset="0"/>
                <a:ea typeface="JetBrains Mono" pitchFamily="49" charset="-122"/>
                <a:cs typeface="JetBrains Mono" pitchFamily="49" charset="-120"/>
              </a:rPr>
              <a:t>IN ONE LINE</a:t>
            </a:r>
            <a:endParaRPr lang="en-US" sz="1200" dirty="0"/>
          </a:p>
        </p:txBody>
      </p:sp>
      <p:sp>
        <p:nvSpPr>
          <p:cNvPr id="3" name="Text 1"/>
          <p:cNvSpPr/>
          <p:nvPr>
            <p:ph type="title"/>
          </p:nvPr>
        </p:nvSpPr>
        <p:spPr>
          <a:xfrm>
            <a:off x="812800" y="2890540"/>
            <a:ext cx="9810750" cy="1366441"/>
          </a:xfrm>
          <a:prstGeom prst="rect">
            <a:avLst/>
          </a:prstGeom>
          <a:noFill/>
          <a:ln/>
        </p:spPr>
        <p:txBody>
          <a:bodyPr wrap="square" lIns="0" tIns="0" rIns="0" bIns="0" rtlCol="0" anchor="t">
            <a:normAutofit/>
          </a:bodyPr>
          <a:lstStyle/>
          <a:p>
            <a:pPr algn="l" indent="0" marL="0">
              <a:lnSpc>
                <a:spcPts val="5280"/>
              </a:lnSpc>
              <a:buNone/>
            </a:pPr>
            <a:r>
              <a:rPr lang="en-US" sz="4800" b="1" i="0" spc="-100" kern="0" dirty="0">
                <a:solidFill>
                  <a:srgbClr val="14171C"/>
                </a:solidFill>
                <a:latin typeface="Space Grotesk" pitchFamily="34" charset="0"/>
                <a:ea typeface="Space Grotesk" pitchFamily="34" charset="-122"/>
                <a:cs typeface="Space Grotesk" pitchFamily="34" charset="-120"/>
              </a:rPr>
              <a:t>Hand over the whole task. Give it a way to check. Own what ships.</a:t>
            </a:r>
            <a:endParaRPr lang="en-US" sz="4800" dirty="0"/>
          </a:p>
        </p:txBody>
      </p:sp>
      <p:sp>
        <p:nvSpPr>
          <p:cNvPr id="4" name="Text 2"/>
          <p:cNvSpPr/>
          <p:nvPr/>
        </p:nvSpPr>
        <p:spPr>
          <a:xfrm>
            <a:off x="812800" y="616714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4171C"/>
                </a:solidFill>
                <a:latin typeface="DM Sans" pitchFamily="34" charset="0"/>
                <a:ea typeface="DM Sans" pitchFamily="34" charset="-122"/>
                <a:cs typeface="DM Sans" pitchFamily="34" charset="-120"/>
              </a:rPr>
              <a:t>Questions?</a:t>
            </a:r>
            <a:endParaRPr lang="en-US" sz="1600" dirty="0"/>
          </a:p>
        </p:txBody>
      </p:sp>
    </p:spTree>
  </p:cSld>
  <p:clrMapOvr>
    <a:masterClrMapping/>
  </p:clrMapOvr>
</p:sld>
</file>

<file path=ppt/theme/theme1.xml><?xml version="1.0" encoding="utf-8"?>
<a:theme xmlns:a="http://schemas.openxmlformats.org/drawingml/2006/main" name="Coding with AI Agents">
  <a:themeElements>
    <a:clrScheme name="Coding with AI Agents">
      <a:dk1>
        <a:srgbClr val="14171C"/>
      </a:dk1>
      <a:lt1>
        <a:srgbClr val="F2EFE8"/>
      </a:lt1>
      <a:dk2>
        <a:srgbClr val="2A2D30"/>
      </a:dk2>
      <a:lt2>
        <a:srgbClr val="BBB9B5"/>
      </a:lt2>
      <a:accent1>
        <a:srgbClr val="F0884A"/>
      </a:accent1>
      <a:accent2>
        <a:srgbClr val="B6531A"/>
      </a:accent2>
      <a:accent3>
        <a:srgbClr val="6BA7E6"/>
      </a:accent3>
      <a:accent4>
        <a:srgbClr val="2F6DB0"/>
      </a:accent4>
      <a:accent5>
        <a:srgbClr val="A7B0BB"/>
      </a:accent5>
      <a:accent6>
        <a:srgbClr val="555C66"/>
      </a:accent6>
      <a:hlink>
        <a:srgbClr val="0563C1"/>
      </a:hlink>
      <a:folHlink>
        <a:srgbClr val="954F72"/>
      </a:folHlink>
    </a:clrScheme>
    <a:fontScheme name="Coding with AI Agents">
      <a:majorFont>
        <a:latin typeface="Space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Coding with AI Agents</dc:title>
  <dc:subject/>
  <dc:creator/>
  <cp:lastModifiedBy/>
  <cp:revision>1</cp:revision>
  <dcterms:created xsi:type="dcterms:W3CDTF">2026-10-23T05:00:44Z</dcterms:created>
  <dcterms:modified xsi:type="dcterms:W3CDTF">2026-10-23T05:00:44Z</dcterms:modified>
</cp:coreProperties>
</file>